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1" r:id="rId3"/>
    <p:sldId id="264" r:id="rId4"/>
    <p:sldId id="265" r:id="rId5"/>
    <p:sldId id="263" r:id="rId6"/>
    <p:sldId id="266" r:id="rId7"/>
    <p:sldId id="267" r:id="rId8"/>
    <p:sldId id="268" r:id="rId9"/>
    <p:sldId id="257" r:id="rId10"/>
    <p:sldId id="269" r:id="rId11"/>
    <p:sldId id="270" r:id="rId12"/>
    <p:sldId id="271" r:id="rId13"/>
    <p:sldId id="273" r:id="rId14"/>
    <p:sldId id="274" r:id="rId15"/>
    <p:sldId id="275" r:id="rId16"/>
    <p:sldId id="276" r:id="rId17"/>
    <p:sldId id="280" r:id="rId18"/>
    <p:sldId id="281" r:id="rId19"/>
    <p:sldId id="28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50"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3595840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ABDCF6-02D1-4938-84E8-AA6C155CF430}" type="datetimeFigureOut">
              <a:rPr lang="en-IN" smtClean="0"/>
              <a:t>15-11-2020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173016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3943393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46911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3462387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775957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37170297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2584447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648820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34854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1054761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ABDCF6-02D1-4938-84E8-AA6C155CF430}" type="datetimeFigureOut">
              <a:rPr lang="en-IN" smtClean="0"/>
              <a:t>15-11-2020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1622820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ABDCF6-02D1-4938-84E8-AA6C155CF430}" type="datetimeFigureOut">
              <a:rPr lang="en-IN" smtClean="0"/>
              <a:t>15-11-2020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2815567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18636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3419834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12ABDCF6-02D1-4938-84E8-AA6C155CF430}" type="datetimeFigureOut">
              <a:rPr lang="en-IN" smtClean="0"/>
              <a:t>15-11-2020</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1346589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ABDCF6-02D1-4938-84E8-AA6C155CF430}" type="datetimeFigureOut">
              <a:rPr lang="en-IN" smtClean="0"/>
              <a:t>15-11-2020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DCE253-89A6-4000-A850-7C9C6648975B}" type="slidenum">
              <a:rPr lang="en-IN" smtClean="0"/>
              <a:t>‹#›</a:t>
            </a:fld>
            <a:endParaRPr lang="en-IN"/>
          </a:p>
        </p:txBody>
      </p:sp>
    </p:spTree>
    <p:extLst>
      <p:ext uri="{BB962C8B-B14F-4D97-AF65-F5344CB8AC3E}">
        <p14:creationId xmlns:p14="http://schemas.microsoft.com/office/powerpoint/2010/main" val="400293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2ABDCF6-02D1-4938-84E8-AA6C155CF430}" type="datetimeFigureOut">
              <a:rPr lang="en-IN" smtClean="0"/>
              <a:t>15-11-2020</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6DCE253-89A6-4000-A850-7C9C6648975B}" type="slidenum">
              <a:rPr lang="en-IN" smtClean="0"/>
              <a:t>‹#›</a:t>
            </a:fld>
            <a:endParaRPr lang="en-IN"/>
          </a:p>
        </p:txBody>
      </p:sp>
    </p:spTree>
    <p:extLst>
      <p:ext uri="{BB962C8B-B14F-4D97-AF65-F5344CB8AC3E}">
        <p14:creationId xmlns:p14="http://schemas.microsoft.com/office/powerpoint/2010/main" val="24118722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file:///C:\Users\Ravi%20Teja\AppData\Local\Temp\Temp1_Archive%20(1).zip\templates\base.html" TargetMode="External"/><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3AA2-75C0-419F-AB2C-7854E05C9644}"/>
              </a:ext>
            </a:extLst>
          </p:cNvPr>
          <p:cNvSpPr>
            <a:spLocks noGrp="1"/>
          </p:cNvSpPr>
          <p:nvPr>
            <p:ph type="ctrTitle"/>
          </p:nvPr>
        </p:nvSpPr>
        <p:spPr>
          <a:xfrm>
            <a:off x="1029810" y="2521258"/>
            <a:ext cx="8950803" cy="3497802"/>
          </a:xfrm>
          <a:ln/>
        </p:spPr>
        <p:style>
          <a:lnRef idx="3">
            <a:schemeClr val="lt1"/>
          </a:lnRef>
          <a:fillRef idx="1">
            <a:schemeClr val="dk1"/>
          </a:fillRef>
          <a:effectRef idx="1">
            <a:schemeClr val="dk1"/>
          </a:effectRef>
          <a:fontRef idx="minor">
            <a:schemeClr val="lt1"/>
          </a:fontRef>
        </p:style>
        <p:txBody>
          <a:bodyPr>
            <a:normAutofit/>
          </a:bodyPr>
          <a:lstStyle/>
          <a:p>
            <a:r>
              <a:rPr lang="en-US" sz="4800" dirty="0">
                <a:solidFill>
                  <a:srgbClr val="FF0000"/>
                </a:solidFill>
                <a:latin typeface="Arial" panose="020B0604020202020204" pitchFamily="34" charset="0"/>
                <a:cs typeface="Arial" panose="020B0604020202020204" pitchFamily="34" charset="0"/>
              </a:rPr>
              <a:t>TOPIC:</a:t>
            </a:r>
            <a:r>
              <a:rPr lang="en-US" sz="4800" b="1" dirty="0">
                <a:ln w="22225">
                  <a:solidFill>
                    <a:schemeClr val="accent2"/>
                  </a:solidFill>
                  <a:prstDash val="solid"/>
                </a:ln>
                <a:solidFill>
                  <a:schemeClr val="accent2">
                    <a:lumMod val="40000"/>
                    <a:lumOff val="60000"/>
                  </a:schemeClr>
                </a:solidFill>
                <a:latin typeface="Arial" panose="020B0604020202020204" pitchFamily="34" charset="0"/>
                <a:cs typeface="Arial" panose="020B0604020202020204" pitchFamily="34" charset="0"/>
              </a:rPr>
              <a:t>PNEUMONIA PREDICTION USING CONVOLUTIONAL NEURAL NETWORK[CNN] </a:t>
            </a:r>
            <a:endParaRPr lang="en-IN" sz="48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63CE4886-AADE-460B-8D3C-03F9A38CBF23}"/>
              </a:ext>
            </a:extLst>
          </p:cNvPr>
          <p:cNvSpPr>
            <a:spLocks noGrp="1"/>
          </p:cNvSpPr>
          <p:nvPr>
            <p:ph type="subTitle" idx="1"/>
          </p:nvPr>
        </p:nvSpPr>
        <p:spPr>
          <a:xfrm>
            <a:off x="1029810" y="6098959"/>
            <a:ext cx="8950803" cy="639192"/>
          </a:xfrm>
        </p:spPr>
        <p:style>
          <a:lnRef idx="3">
            <a:schemeClr val="lt1"/>
          </a:lnRef>
          <a:fillRef idx="1">
            <a:schemeClr val="accent3"/>
          </a:fillRef>
          <a:effectRef idx="1">
            <a:schemeClr val="accent3"/>
          </a:effectRef>
          <a:fontRef idx="minor">
            <a:schemeClr val="lt1"/>
          </a:fontRef>
        </p:style>
        <p:txBody>
          <a:bodyPr/>
          <a:lstStyle/>
          <a:p>
            <a:r>
              <a:rPr lang="en-US" dirty="0">
                <a:solidFill>
                  <a:schemeClr val="bg1"/>
                </a:solidFill>
                <a:latin typeface="Arial" panose="020B0604020202020204" pitchFamily="34" charset="0"/>
                <a:cs typeface="Arial" panose="020B0604020202020204" pitchFamily="34" charset="0"/>
              </a:rPr>
              <a:t>       -------- THE  DEEP LEARNING  ALGORITHM</a:t>
            </a:r>
            <a:endParaRPr lang="en-IN"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58735D-B159-44AF-8176-C6B12AC79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92" y="119849"/>
            <a:ext cx="4438836" cy="23126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6AD7E787-0611-45A3-8839-F7BC6243446A}"/>
              </a:ext>
            </a:extLst>
          </p:cNvPr>
          <p:cNvPicPr>
            <a:picLocks noChangeAspect="1"/>
          </p:cNvPicPr>
          <p:nvPr/>
        </p:nvPicPr>
        <p:blipFill>
          <a:blip r:embed="rId3"/>
          <a:stretch>
            <a:fillRect/>
          </a:stretch>
        </p:blipFill>
        <p:spPr>
          <a:xfrm>
            <a:off x="5220070" y="388398"/>
            <a:ext cx="5104661" cy="17755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784543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1000" fill="hold"/>
                                        <p:tgtEl>
                                          <p:spTgt spid="3">
                                            <p:bg/>
                                          </p:spTgt>
                                        </p:tgtEl>
                                        <p:attrNameLst>
                                          <p:attrName>ppt_w</p:attrName>
                                        </p:attrNameLst>
                                      </p:cBhvr>
                                      <p:tavLst>
                                        <p:tav tm="0">
                                          <p:val>
                                            <p:fltVal val="0"/>
                                          </p:val>
                                        </p:tav>
                                        <p:tav tm="100000">
                                          <p:val>
                                            <p:strVal val="#ppt_w"/>
                                          </p:val>
                                        </p:tav>
                                      </p:tavLst>
                                    </p:anim>
                                    <p:anim calcmode="lin" valueType="num">
                                      <p:cBhvr>
                                        <p:cTn id="8" dur="1000" fill="hold"/>
                                        <p:tgtEl>
                                          <p:spTgt spid="3">
                                            <p:bg/>
                                          </p:spTgt>
                                        </p:tgtEl>
                                        <p:attrNameLst>
                                          <p:attrName>ppt_h</p:attrName>
                                        </p:attrNameLst>
                                      </p:cBhvr>
                                      <p:tavLst>
                                        <p:tav tm="0">
                                          <p:val>
                                            <p:fltVal val="0"/>
                                          </p:val>
                                        </p:tav>
                                        <p:tav tm="100000">
                                          <p:val>
                                            <p:strVal val="#ppt_h"/>
                                          </p:val>
                                        </p:tav>
                                      </p:tavLst>
                                    </p:anim>
                                    <p:anim calcmode="lin" valueType="num">
                                      <p:cBhvr>
                                        <p:cTn id="9" dur="1000" fill="hold"/>
                                        <p:tgtEl>
                                          <p:spTgt spid="3">
                                            <p:bg/>
                                          </p:spTgt>
                                        </p:tgtEl>
                                        <p:attrNameLst>
                                          <p:attrName>style.rotation</p:attrName>
                                        </p:attrNameLst>
                                      </p:cBhvr>
                                      <p:tavLst>
                                        <p:tav tm="0">
                                          <p:val>
                                            <p:fltVal val="90"/>
                                          </p:val>
                                        </p:tav>
                                        <p:tav tm="100000">
                                          <p:val>
                                            <p:fltVal val="0"/>
                                          </p:val>
                                        </p:tav>
                                      </p:tavLst>
                                    </p:anim>
                                    <p:animEffect transition="in" filter="fade">
                                      <p:cBhvr>
                                        <p:cTn id="10" dur="1000"/>
                                        <p:tgtEl>
                                          <p:spTgt spid="3">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mph" presetSubtype="0" fill="hold" grpId="0" nodeType="clickEffect">
                                  <p:stCondLst>
                                    <p:cond delay="0"/>
                                  </p:stCondLst>
                                  <p:childTnLst>
                                    <p:animClr clrSpc="hsl" dir="cw">
                                      <p:cBhvr override="childStyle">
                                        <p:cTn id="22" dur="500" fill="hold"/>
                                        <p:tgtEl>
                                          <p:spTgt spid="2"/>
                                        </p:tgtEl>
                                        <p:attrNameLst>
                                          <p:attrName>style.color</p:attrName>
                                        </p:attrNameLst>
                                      </p:cBhvr>
                                      <p:by>
                                        <p:hsl h="7200000" s="0" l="0"/>
                                      </p:by>
                                    </p:animClr>
                                    <p:animClr clrSpc="hsl" dir="cw">
                                      <p:cBhvr>
                                        <p:cTn id="23" dur="500" fill="hold"/>
                                        <p:tgtEl>
                                          <p:spTgt spid="2"/>
                                        </p:tgtEl>
                                        <p:attrNameLst>
                                          <p:attrName>fillcolor</p:attrName>
                                        </p:attrNameLst>
                                      </p:cBhvr>
                                      <p:by>
                                        <p:hsl h="7200000" s="0" l="0"/>
                                      </p:by>
                                    </p:animClr>
                                    <p:animClr clrSpc="hsl" dir="cw">
                                      <p:cBhvr>
                                        <p:cTn id="24" dur="500" fill="hold"/>
                                        <p:tgtEl>
                                          <p:spTgt spid="2"/>
                                        </p:tgtEl>
                                        <p:attrNameLst>
                                          <p:attrName>stroke.color</p:attrName>
                                        </p:attrNameLst>
                                      </p:cBhvr>
                                      <p:by>
                                        <p:hsl h="7200000" s="0" l="0"/>
                                      </p:by>
                                    </p:animClr>
                                    <p:set>
                                      <p:cBhvr>
                                        <p:cTn id="25" dur="500" fill="hold"/>
                                        <p:tgtEl>
                                          <p:spTgt spid="2"/>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circle(in)">
                                      <p:cBhvr>
                                        <p:cTn id="30" dur="2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DE346-C8EE-46BF-AECB-61165B1C2E50}"/>
              </a:ext>
            </a:extLst>
          </p:cNvPr>
          <p:cNvSpPr>
            <a:spLocks noGrp="1"/>
          </p:cNvSpPr>
          <p:nvPr>
            <p:ph type="title"/>
          </p:nvPr>
        </p:nvSpPr>
        <p:spPr>
          <a:xfrm>
            <a:off x="646111" y="0"/>
            <a:ext cx="9404723" cy="1464816"/>
          </a:xfrm>
        </p:spPr>
        <p:txBody>
          <a:bodyPr/>
          <a:lstStyle/>
          <a:p>
            <a:r>
              <a:rPr lang="en-US" sz="3600" u="sng" dirty="0">
                <a:solidFill>
                  <a:srgbClr val="FFFF00"/>
                </a:solidFill>
                <a:latin typeface="Arial" panose="020B0604020202020204" pitchFamily="34" charset="0"/>
                <a:cs typeface="Arial" panose="020B0604020202020204" pitchFamily="34" charset="0"/>
              </a:rPr>
              <a:t>2.RELU LAYER:</a:t>
            </a:r>
            <a:endParaRPr lang="en-IN" sz="3600" u="sng" dirty="0">
              <a:solidFill>
                <a:srgbClr val="FFFF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B48642D5-ACCA-4998-8F13-6896A81E85A2}"/>
              </a:ext>
            </a:extLst>
          </p:cNvPr>
          <p:cNvSpPr>
            <a:spLocks noGrp="1"/>
          </p:cNvSpPr>
          <p:nvPr>
            <p:ph type="body" idx="1"/>
          </p:nvPr>
        </p:nvSpPr>
        <p:spPr>
          <a:xfrm>
            <a:off x="257452" y="861134"/>
            <a:ext cx="5242199" cy="1251751"/>
          </a:xfrm>
        </p:spPr>
        <p:txBody>
          <a:bodyPr/>
          <a:lstStyle/>
          <a:p>
            <a:r>
              <a:rPr lang="en-US" sz="1800" dirty="0" err="1">
                <a:latin typeface="Arial" panose="020B0604020202020204" pitchFamily="34" charset="0"/>
                <a:cs typeface="Arial" panose="020B0604020202020204" pitchFamily="34" charset="0"/>
              </a:rPr>
              <a:t>ReLU</a:t>
            </a:r>
            <a:r>
              <a:rPr lang="en-US" sz="1800" dirty="0">
                <a:latin typeface="Arial" panose="020B0604020202020204" pitchFamily="34" charset="0"/>
                <a:cs typeface="Arial" panose="020B0604020202020204" pitchFamily="34" charset="0"/>
              </a:rPr>
              <a:t> stands for the rectified linear unit. Once the feature maps are extracted, the next step is to move them to a </a:t>
            </a:r>
            <a:r>
              <a:rPr lang="en-US" sz="1800" dirty="0" err="1">
                <a:latin typeface="Arial" panose="020B0604020202020204" pitchFamily="34" charset="0"/>
                <a:cs typeface="Arial" panose="020B0604020202020204" pitchFamily="34" charset="0"/>
              </a:rPr>
              <a:t>ReLU</a:t>
            </a:r>
            <a:r>
              <a:rPr lang="en-US" sz="1800" dirty="0">
                <a:latin typeface="Arial" panose="020B0604020202020204" pitchFamily="34" charset="0"/>
                <a:cs typeface="Arial" panose="020B0604020202020204" pitchFamily="34" charset="0"/>
              </a:rPr>
              <a:t> layer. </a:t>
            </a:r>
            <a:endParaRPr lang="en-IN" sz="18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C38F9DA4-C124-471B-81A8-E2488261A6FE}"/>
              </a:ext>
            </a:extLst>
          </p:cNvPr>
          <p:cNvSpPr>
            <a:spLocks noGrp="1"/>
          </p:cNvSpPr>
          <p:nvPr>
            <p:ph sz="half" idx="2"/>
          </p:nvPr>
        </p:nvSpPr>
        <p:spPr>
          <a:xfrm>
            <a:off x="257452" y="2514600"/>
            <a:ext cx="5242199" cy="3741738"/>
          </a:xfrm>
        </p:spPr>
        <p:txBody>
          <a:bodyPr/>
          <a:lstStyle/>
          <a:p>
            <a:r>
              <a:rPr lang="en-US" dirty="0" err="1">
                <a:latin typeface="Arial" panose="020B0604020202020204" pitchFamily="34" charset="0"/>
                <a:cs typeface="Arial" panose="020B0604020202020204" pitchFamily="34" charset="0"/>
              </a:rPr>
              <a:t>ReLU</a:t>
            </a:r>
            <a:r>
              <a:rPr lang="en-US" dirty="0">
                <a:latin typeface="Arial" panose="020B0604020202020204" pitchFamily="34" charset="0"/>
                <a:cs typeface="Arial" panose="020B0604020202020204" pitchFamily="34" charset="0"/>
              </a:rPr>
              <a:t> performs an element-wise operation and sets all the negative pixels to 0. It introduces non-linearity to the network, and the generated output is a rectified feature map. Below is the graph of a </a:t>
            </a:r>
            <a:r>
              <a:rPr lang="en-US" dirty="0" err="1">
                <a:latin typeface="Arial" panose="020B0604020202020204" pitchFamily="34" charset="0"/>
                <a:cs typeface="Arial" panose="020B0604020202020204" pitchFamily="34" charset="0"/>
              </a:rPr>
              <a:t>ReLU</a:t>
            </a:r>
            <a:r>
              <a:rPr lang="en-US" dirty="0">
                <a:latin typeface="Arial" panose="020B0604020202020204" pitchFamily="34" charset="0"/>
                <a:cs typeface="Arial" panose="020B0604020202020204" pitchFamily="34" charset="0"/>
              </a:rPr>
              <a:t> function.</a:t>
            </a:r>
            <a:endParaRPr lang="en-IN"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363093FD-0513-4269-9E23-C7C811869E1A}"/>
              </a:ext>
            </a:extLst>
          </p:cNvPr>
          <p:cNvSpPr>
            <a:spLocks noGrp="1"/>
          </p:cNvSpPr>
          <p:nvPr>
            <p:ph type="body" sz="quarter" idx="3"/>
          </p:nvPr>
        </p:nvSpPr>
        <p:spPr>
          <a:xfrm>
            <a:off x="5697471" y="1853248"/>
            <a:ext cx="3988068" cy="628014"/>
          </a:xfrm>
        </p:spPr>
        <p:txBody>
          <a:bodyPr/>
          <a:lstStyle/>
          <a:p>
            <a:r>
              <a:rPr lang="en-US" dirty="0">
                <a:solidFill>
                  <a:srgbClr val="FFFF00"/>
                </a:solidFill>
                <a:latin typeface="Arial" panose="020B0604020202020204" pitchFamily="34" charset="0"/>
                <a:cs typeface="Arial" panose="020B0604020202020204" pitchFamily="34" charset="0"/>
              </a:rPr>
              <a:t>RELU FUNCTION</a:t>
            </a:r>
            <a:endParaRPr lang="en-IN" dirty="0">
              <a:solidFill>
                <a:srgbClr val="FFFF00"/>
              </a:solidFill>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A8B85A59-308C-47F8-9EB8-ECC48DF23784}"/>
              </a:ext>
            </a:extLst>
          </p:cNvPr>
          <p:cNvPicPr>
            <a:picLocks noGrp="1" noChangeAspect="1"/>
          </p:cNvPicPr>
          <p:nvPr>
            <p:ph sz="quarter" idx="4"/>
          </p:nvPr>
        </p:nvPicPr>
        <p:blipFill>
          <a:blip r:embed="rId2"/>
          <a:stretch>
            <a:fillRect/>
          </a:stretch>
        </p:blipFill>
        <p:spPr>
          <a:xfrm>
            <a:off x="5697470" y="2514599"/>
            <a:ext cx="6314017" cy="4090387"/>
          </a:xfrm>
          <a:prstGeom prst="rect">
            <a:avLst/>
          </a:prstGeom>
        </p:spPr>
      </p:pic>
    </p:spTree>
    <p:extLst>
      <p:ext uri="{BB962C8B-B14F-4D97-AF65-F5344CB8AC3E}">
        <p14:creationId xmlns:p14="http://schemas.microsoft.com/office/powerpoint/2010/main" val="2351204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D978-C971-4761-8DF1-703F89E0349F}"/>
              </a:ext>
            </a:extLst>
          </p:cNvPr>
          <p:cNvSpPr>
            <a:spLocks noGrp="1"/>
          </p:cNvSpPr>
          <p:nvPr>
            <p:ph type="title"/>
          </p:nvPr>
        </p:nvSpPr>
        <p:spPr/>
        <p:txBody>
          <a:bodyPr/>
          <a:lstStyle/>
          <a:p>
            <a:r>
              <a:rPr lang="en-US" sz="2400" dirty="0">
                <a:solidFill>
                  <a:srgbClr val="FFFF00"/>
                </a:solidFill>
                <a:latin typeface="Arial" panose="020B0604020202020204" pitchFamily="34" charset="0"/>
                <a:cs typeface="Arial" panose="020B0604020202020204" pitchFamily="34" charset="0"/>
              </a:rPr>
              <a:t>The  original image is  scanned  with multiple convolutions and RELU  layers for locating  the features.</a:t>
            </a:r>
            <a:br>
              <a:rPr lang="en-IN" sz="2400" dirty="0">
                <a:solidFill>
                  <a:srgbClr val="FFFF00"/>
                </a:solidFill>
                <a:latin typeface="Arial" panose="020B0604020202020204" pitchFamily="34" charset="0"/>
                <a:cs typeface="Arial" panose="020B0604020202020204" pitchFamily="34" charset="0"/>
              </a:rPr>
            </a:br>
            <a:endParaRPr lang="en-IN" sz="2400" dirty="0">
              <a:solidFill>
                <a:srgbClr val="FFFF00"/>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4D98A8A9-2EA0-4AE5-99D3-D327D130529B}"/>
              </a:ext>
            </a:extLst>
          </p:cNvPr>
          <p:cNvPicPr>
            <a:picLocks noGrp="1" noChangeAspect="1"/>
          </p:cNvPicPr>
          <p:nvPr>
            <p:ph sz="half" idx="2"/>
          </p:nvPr>
        </p:nvPicPr>
        <p:blipFill>
          <a:blip r:embed="rId2"/>
          <a:stretch>
            <a:fillRect/>
          </a:stretch>
        </p:blipFill>
        <p:spPr>
          <a:xfrm>
            <a:off x="0" y="1350517"/>
            <a:ext cx="4549468" cy="2261490"/>
          </a:xfrm>
          <a:prstGeom prst="rect">
            <a:avLst/>
          </a:prstGeom>
        </p:spPr>
      </p:pic>
      <p:pic>
        <p:nvPicPr>
          <p:cNvPr id="8" name="Content Placeholder 7">
            <a:extLst>
              <a:ext uri="{FF2B5EF4-FFF2-40B4-BE49-F238E27FC236}">
                <a16:creationId xmlns:a16="http://schemas.microsoft.com/office/drawing/2014/main" id="{5B9C0B2E-ECBE-4222-A9FD-4E882B79AD26}"/>
              </a:ext>
            </a:extLst>
          </p:cNvPr>
          <p:cNvPicPr>
            <a:picLocks noGrp="1" noChangeAspect="1"/>
          </p:cNvPicPr>
          <p:nvPr>
            <p:ph sz="quarter" idx="4"/>
          </p:nvPr>
        </p:nvPicPr>
        <p:blipFill>
          <a:blip r:embed="rId3"/>
          <a:stretch>
            <a:fillRect/>
          </a:stretch>
        </p:blipFill>
        <p:spPr>
          <a:xfrm>
            <a:off x="0" y="3857349"/>
            <a:ext cx="6607790" cy="3000651"/>
          </a:xfrm>
          <a:prstGeom prst="rect">
            <a:avLst/>
          </a:prstGeom>
        </p:spPr>
      </p:pic>
      <p:pic>
        <p:nvPicPr>
          <p:cNvPr id="9" name="Picture 8">
            <a:extLst>
              <a:ext uri="{FF2B5EF4-FFF2-40B4-BE49-F238E27FC236}">
                <a16:creationId xmlns:a16="http://schemas.microsoft.com/office/drawing/2014/main" id="{0DDF8222-87D6-4D0B-B179-BAC2A6D102EC}"/>
              </a:ext>
            </a:extLst>
          </p:cNvPr>
          <p:cNvPicPr>
            <a:picLocks noChangeAspect="1"/>
          </p:cNvPicPr>
          <p:nvPr/>
        </p:nvPicPr>
        <p:blipFill>
          <a:blip r:embed="rId4"/>
          <a:stretch>
            <a:fillRect/>
          </a:stretch>
        </p:blipFill>
        <p:spPr>
          <a:xfrm>
            <a:off x="7388138" y="1152983"/>
            <a:ext cx="4626308" cy="545747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54246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36E8-AD03-44A9-9AE9-D0105B78855A}"/>
              </a:ext>
            </a:extLst>
          </p:cNvPr>
          <p:cNvSpPr>
            <a:spLocks noGrp="1"/>
          </p:cNvSpPr>
          <p:nvPr>
            <p:ph type="title"/>
          </p:nvPr>
        </p:nvSpPr>
        <p:spPr/>
        <p:txBody>
          <a:bodyPr/>
          <a:lstStyle/>
          <a:p>
            <a:r>
              <a:rPr lang="en-US" sz="4400" u="sng" dirty="0">
                <a:solidFill>
                  <a:srgbClr val="FFC000"/>
                </a:solidFill>
                <a:latin typeface="Arial" panose="020B0604020202020204" pitchFamily="34" charset="0"/>
                <a:cs typeface="Arial" panose="020B0604020202020204" pitchFamily="34" charset="0"/>
              </a:rPr>
              <a:t>3.POOLING LAYER:</a:t>
            </a:r>
            <a:br>
              <a:rPr lang="en-IN" sz="4400" u="sng" dirty="0">
                <a:solidFill>
                  <a:srgbClr val="FFC000"/>
                </a:solidFill>
                <a:latin typeface="Arial" panose="020B0604020202020204" pitchFamily="34" charset="0"/>
                <a:cs typeface="Arial" panose="020B0604020202020204" pitchFamily="34" charset="0"/>
              </a:rPr>
            </a:br>
            <a:endParaRPr lang="en-IN" u="sng"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21908F17-8263-4CF6-804A-1BE5057D9322}"/>
              </a:ext>
            </a:extLst>
          </p:cNvPr>
          <p:cNvSpPr>
            <a:spLocks noGrp="1"/>
          </p:cNvSpPr>
          <p:nvPr>
            <p:ph type="body" idx="1"/>
          </p:nvPr>
        </p:nvSpPr>
        <p:spPr>
          <a:xfrm>
            <a:off x="266330" y="1080732"/>
            <a:ext cx="5233321" cy="1400530"/>
          </a:xfrm>
        </p:spPr>
        <p:txBody>
          <a:bodyPr/>
          <a:lstStyle/>
          <a:p>
            <a:r>
              <a:rPr lang="en-US" sz="1600" dirty="0">
                <a:latin typeface="Arial" panose="020B0604020202020204" pitchFamily="34" charset="0"/>
                <a:cs typeface="Arial" panose="020B0604020202020204" pitchFamily="34" charset="0"/>
              </a:rPr>
              <a:t>Pooling is a down sampling operation that reduces the dimensionality of the feature map. The rectified  feature map now goes through a  pooling layer  to generate a pooled feature map.</a:t>
            </a:r>
            <a:endParaRPr lang="en-IN" sz="1600"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079F4197-AD25-4C55-AD9C-CB909B5B8674}"/>
              </a:ext>
            </a:extLst>
          </p:cNvPr>
          <p:cNvPicPr>
            <a:picLocks noGrp="1" noChangeAspect="1"/>
          </p:cNvPicPr>
          <p:nvPr>
            <p:ph sz="half" idx="2"/>
          </p:nvPr>
        </p:nvPicPr>
        <p:blipFill>
          <a:blip r:embed="rId2"/>
          <a:stretch>
            <a:fillRect/>
          </a:stretch>
        </p:blipFill>
        <p:spPr>
          <a:xfrm>
            <a:off x="266330" y="2610036"/>
            <a:ext cx="5149049" cy="3932808"/>
          </a:xfrm>
          <a:prstGeom prst="rect">
            <a:avLst/>
          </a:prstGeom>
          <a:ln w="88900" cap="sq" cmpd="thickThin">
            <a:solidFill>
              <a:srgbClr val="000000"/>
            </a:solidFill>
            <a:prstDash val="solid"/>
            <a:miter lim="800000"/>
          </a:ln>
          <a:effectLst>
            <a:innerShdw blurRad="76200">
              <a:srgbClr val="000000"/>
            </a:innerShdw>
          </a:effectLst>
        </p:spPr>
      </p:pic>
      <p:sp>
        <p:nvSpPr>
          <p:cNvPr id="5" name="Text Placeholder 4">
            <a:extLst>
              <a:ext uri="{FF2B5EF4-FFF2-40B4-BE49-F238E27FC236}">
                <a16:creationId xmlns:a16="http://schemas.microsoft.com/office/drawing/2014/main" id="{A154EEDC-BB69-4660-A4EF-1D197D6657E2}"/>
              </a:ext>
            </a:extLst>
          </p:cNvPr>
          <p:cNvSpPr>
            <a:spLocks noGrp="1"/>
          </p:cNvSpPr>
          <p:nvPr>
            <p:ph type="body" sz="quarter" idx="3"/>
          </p:nvPr>
        </p:nvSpPr>
        <p:spPr>
          <a:xfrm>
            <a:off x="5654495" y="1296140"/>
            <a:ext cx="4396339" cy="1185122"/>
          </a:xfrm>
        </p:spPr>
        <p:txBody>
          <a:bodyPr/>
          <a:lstStyle/>
          <a:p>
            <a:r>
              <a:rPr lang="en-US" sz="1800" dirty="0">
                <a:latin typeface="Arial" panose="020B0604020202020204" pitchFamily="34" charset="0"/>
                <a:cs typeface="Arial" panose="020B0604020202020204" pitchFamily="34" charset="0"/>
              </a:rPr>
              <a:t>The pooling layer uses various filters to identify different  parts of the images like   edges,   corners, body, feathers, eyes and beak.</a:t>
            </a:r>
            <a:endParaRPr lang="en-IN" sz="1800" dirty="0">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083DD21D-49D0-46DA-AFF0-DE301C123A58}"/>
              </a:ext>
            </a:extLst>
          </p:cNvPr>
          <p:cNvPicPr>
            <a:picLocks noGrp="1" noChangeAspect="1"/>
          </p:cNvPicPr>
          <p:nvPr>
            <p:ph sz="quarter" idx="4"/>
          </p:nvPr>
        </p:nvPicPr>
        <p:blipFill>
          <a:blip r:embed="rId3"/>
          <a:stretch>
            <a:fillRect/>
          </a:stretch>
        </p:blipFill>
        <p:spPr>
          <a:xfrm>
            <a:off x="5716818" y="2610036"/>
            <a:ext cx="5912929" cy="37952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0471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35D09-6E2F-41A4-94FE-3B2E27E1BCBE}"/>
              </a:ext>
            </a:extLst>
          </p:cNvPr>
          <p:cNvSpPr>
            <a:spLocks noGrp="1"/>
          </p:cNvSpPr>
          <p:nvPr>
            <p:ph type="title"/>
          </p:nvPr>
        </p:nvSpPr>
        <p:spPr>
          <a:xfrm>
            <a:off x="646111" y="56906"/>
            <a:ext cx="9404723" cy="706574"/>
          </a:xfrm>
        </p:spPr>
        <p:txBody>
          <a:bodyPr/>
          <a:lstStyle/>
          <a:p>
            <a:r>
              <a:rPr lang="en-US" sz="2800" u="sng" dirty="0">
                <a:solidFill>
                  <a:srgbClr val="FFFF00"/>
                </a:solidFill>
                <a:latin typeface="Arial" panose="020B0604020202020204" pitchFamily="34" charset="0"/>
                <a:cs typeface="Arial" panose="020B0604020202020204" pitchFamily="34" charset="0"/>
              </a:rPr>
              <a:t>FLATTENING:</a:t>
            </a:r>
            <a:endParaRPr lang="en-IN" sz="2800" u="sng" dirty="0">
              <a:solidFill>
                <a:srgbClr val="FFFF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9FB392E7-3AC9-48BB-9EEC-9D4167508A7C}"/>
              </a:ext>
            </a:extLst>
          </p:cNvPr>
          <p:cNvSpPr>
            <a:spLocks noGrp="1"/>
          </p:cNvSpPr>
          <p:nvPr>
            <p:ph type="body" idx="1"/>
          </p:nvPr>
        </p:nvSpPr>
        <p:spPr>
          <a:xfrm>
            <a:off x="62145" y="577050"/>
            <a:ext cx="7350710" cy="949910"/>
          </a:xfrm>
        </p:spPr>
        <p:txBody>
          <a:bodyPr/>
          <a:lstStyle/>
          <a:p>
            <a:r>
              <a:rPr lang="en-US" sz="1800" dirty="0">
                <a:latin typeface="Arial" panose="020B0604020202020204" pitchFamily="34" charset="0"/>
                <a:cs typeface="Arial" panose="020B0604020202020204" pitchFamily="34" charset="0"/>
              </a:rPr>
              <a:t>Flattening is the process of   converting all the resultant  2-d dimensional  arrays from pooled feature map into a single long continuous  linear vector.</a:t>
            </a:r>
            <a:endParaRPr lang="en-IN" sz="1800"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6FF6C219-E1BF-4F42-8963-19C461EE0A57}"/>
              </a:ext>
            </a:extLst>
          </p:cNvPr>
          <p:cNvPicPr>
            <a:picLocks noGrp="1" noChangeAspect="1"/>
          </p:cNvPicPr>
          <p:nvPr>
            <p:ph sz="half" idx="2"/>
          </p:nvPr>
        </p:nvPicPr>
        <p:blipFill>
          <a:blip r:embed="rId2"/>
          <a:stretch>
            <a:fillRect/>
          </a:stretch>
        </p:blipFill>
        <p:spPr>
          <a:xfrm>
            <a:off x="179681" y="1526960"/>
            <a:ext cx="4395787" cy="2749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Content Placeholder 7">
            <a:extLst>
              <a:ext uri="{FF2B5EF4-FFF2-40B4-BE49-F238E27FC236}">
                <a16:creationId xmlns:a16="http://schemas.microsoft.com/office/drawing/2014/main" id="{7F772A56-23B3-4E60-8BAF-962111FF877C}"/>
              </a:ext>
            </a:extLst>
          </p:cNvPr>
          <p:cNvPicPr>
            <a:picLocks noGrp="1" noChangeAspect="1"/>
          </p:cNvPicPr>
          <p:nvPr>
            <p:ph sz="quarter" idx="4"/>
          </p:nvPr>
        </p:nvPicPr>
        <p:blipFill>
          <a:blip r:embed="rId3"/>
          <a:stretch>
            <a:fillRect/>
          </a:stretch>
        </p:blipFill>
        <p:spPr>
          <a:xfrm>
            <a:off x="179680" y="4462772"/>
            <a:ext cx="4395788" cy="228486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C7D7AE9B-0BDB-4629-8C1D-1574613D8F88}"/>
              </a:ext>
            </a:extLst>
          </p:cNvPr>
          <p:cNvPicPr>
            <a:picLocks noChangeAspect="1"/>
          </p:cNvPicPr>
          <p:nvPr/>
        </p:nvPicPr>
        <p:blipFill>
          <a:blip r:embed="rId4"/>
          <a:stretch>
            <a:fillRect/>
          </a:stretch>
        </p:blipFill>
        <p:spPr>
          <a:xfrm>
            <a:off x="5649789" y="2467608"/>
            <a:ext cx="5692281" cy="3813342"/>
          </a:xfrm>
          <a:prstGeom prst="rect">
            <a:avLst/>
          </a:prstGeom>
          <a:ln w="88900" cap="sq" cmpd="thickThin">
            <a:solidFill>
              <a:srgbClr val="000000"/>
            </a:solidFill>
            <a:prstDash val="solid"/>
            <a:miter lim="800000"/>
          </a:ln>
          <a:effectLst>
            <a:innerShdw blurRad="76200">
              <a:srgbClr val="000000"/>
            </a:innerShdw>
          </a:effectLst>
        </p:spPr>
      </p:pic>
      <p:sp>
        <p:nvSpPr>
          <p:cNvPr id="10" name="Text Placeholder 2">
            <a:extLst>
              <a:ext uri="{FF2B5EF4-FFF2-40B4-BE49-F238E27FC236}">
                <a16:creationId xmlns:a16="http://schemas.microsoft.com/office/drawing/2014/main" id="{93D81C7A-8FF4-4C59-B21F-05593722CC52}"/>
              </a:ext>
            </a:extLst>
          </p:cNvPr>
          <p:cNvSpPr txBox="1">
            <a:spLocks/>
          </p:cNvSpPr>
          <p:nvPr/>
        </p:nvSpPr>
        <p:spPr>
          <a:xfrm rot="10800000" flipH="1" flipV="1">
            <a:off x="6436311" y="1615734"/>
            <a:ext cx="4119238" cy="612559"/>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400" b="0" i="0" kern="1200">
                <a:solidFill>
                  <a:schemeClr val="bg2">
                    <a:lumMod val="40000"/>
                    <a:lumOff val="60000"/>
                  </a:schemeClr>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9pPr>
          </a:lstStyle>
          <a:p>
            <a:endParaRPr lang="en-IN" sz="1800" dirty="0"/>
          </a:p>
        </p:txBody>
      </p:sp>
      <p:sp>
        <p:nvSpPr>
          <p:cNvPr id="11" name="Text Placeholder 2">
            <a:extLst>
              <a:ext uri="{FF2B5EF4-FFF2-40B4-BE49-F238E27FC236}">
                <a16:creationId xmlns:a16="http://schemas.microsoft.com/office/drawing/2014/main" id="{336F723D-E7B6-428E-A825-DE98EA03B3BB}"/>
              </a:ext>
            </a:extLst>
          </p:cNvPr>
          <p:cNvSpPr txBox="1">
            <a:spLocks/>
          </p:cNvSpPr>
          <p:nvPr/>
        </p:nvSpPr>
        <p:spPr>
          <a:xfrm>
            <a:off x="5755689" y="1615734"/>
            <a:ext cx="6256629" cy="550033"/>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400" b="0" i="0" kern="1200">
                <a:solidFill>
                  <a:schemeClr val="bg2">
                    <a:lumMod val="40000"/>
                    <a:lumOff val="60000"/>
                  </a:schemeClr>
                </a:solidFill>
                <a:latin typeface="+mj-lt"/>
                <a:ea typeface="+mj-ea"/>
                <a:cs typeface="+mj-cs"/>
              </a:defRPr>
            </a:lvl1pPr>
            <a:lvl2pPr marL="457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1600" b="1" i="0" kern="1200">
                <a:solidFill>
                  <a:schemeClr val="tx1"/>
                </a:solidFill>
                <a:latin typeface="+mj-lt"/>
                <a:ea typeface="+mj-ea"/>
                <a:cs typeface="+mj-cs"/>
              </a:defRPr>
            </a:lvl9pPr>
          </a:lstStyle>
          <a:p>
            <a:r>
              <a:rPr lang="en-US" sz="1800" dirty="0">
                <a:solidFill>
                  <a:srgbClr val="FFFF00"/>
                </a:solidFill>
                <a:latin typeface="Arial" panose="020B0604020202020204" pitchFamily="34" charset="0"/>
                <a:cs typeface="Arial" panose="020B0604020202020204" pitchFamily="34" charset="0"/>
              </a:rPr>
              <a:t>The  structure of the network so far :</a:t>
            </a:r>
            <a:endParaRPr lang="en-IN" sz="1800"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2521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353C9-AB9A-46DB-8F01-FC2A9CDD401E}"/>
              </a:ext>
            </a:extLst>
          </p:cNvPr>
          <p:cNvSpPr>
            <a:spLocks noGrp="1"/>
          </p:cNvSpPr>
          <p:nvPr>
            <p:ph type="title"/>
          </p:nvPr>
        </p:nvSpPr>
        <p:spPr>
          <a:xfrm>
            <a:off x="133165" y="0"/>
            <a:ext cx="9010835" cy="1074579"/>
          </a:xfrm>
        </p:spPr>
        <p:txBody>
          <a:bodyPr/>
          <a:lstStyle/>
          <a:p>
            <a:r>
              <a:rPr lang="en-US" sz="2800" u="sng" dirty="0">
                <a:solidFill>
                  <a:srgbClr val="FFFF00"/>
                </a:solidFill>
                <a:latin typeface="Arial" panose="020B0604020202020204" pitchFamily="34" charset="0"/>
                <a:cs typeface="Arial" panose="020B0604020202020204" pitchFamily="34" charset="0"/>
              </a:rPr>
              <a:t>4.FULLY CONNECTED LAYER:</a:t>
            </a:r>
            <a:endParaRPr lang="en-IN" sz="2800" u="sng" dirty="0">
              <a:solidFill>
                <a:srgbClr val="FFFF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1D4AC1D8-58F1-4B57-BF33-5D9F020ED9A3}"/>
              </a:ext>
            </a:extLst>
          </p:cNvPr>
          <p:cNvSpPr>
            <a:spLocks noGrp="1"/>
          </p:cNvSpPr>
          <p:nvPr>
            <p:ph type="body" idx="1"/>
          </p:nvPr>
        </p:nvSpPr>
        <p:spPr>
          <a:xfrm>
            <a:off x="133164" y="575308"/>
            <a:ext cx="5722879" cy="1022412"/>
          </a:xfrm>
        </p:spPr>
        <p:txBody>
          <a:bodyPr/>
          <a:lstStyle/>
          <a:p>
            <a:r>
              <a:rPr lang="en-US" sz="1800" dirty="0">
                <a:solidFill>
                  <a:srgbClr val="00B0F0"/>
                </a:solidFill>
                <a:latin typeface="Arial" panose="020B0604020202020204" pitchFamily="34" charset="0"/>
                <a:cs typeface="Arial" panose="020B0604020202020204" pitchFamily="34" charset="0"/>
              </a:rPr>
              <a:t>The </a:t>
            </a:r>
            <a:r>
              <a:rPr lang="en-US" sz="1800" dirty="0" err="1">
                <a:solidFill>
                  <a:srgbClr val="00B0F0"/>
                </a:solidFill>
                <a:latin typeface="Arial" panose="020B0604020202020204" pitchFamily="34" charset="0"/>
                <a:cs typeface="Arial" panose="020B0604020202020204" pitchFamily="34" charset="0"/>
              </a:rPr>
              <a:t>flattend</a:t>
            </a:r>
            <a:r>
              <a:rPr lang="en-US" sz="1800" dirty="0">
                <a:solidFill>
                  <a:srgbClr val="00B0F0"/>
                </a:solidFill>
                <a:latin typeface="Arial" panose="020B0604020202020204" pitchFamily="34" charset="0"/>
                <a:cs typeface="Arial" panose="020B0604020202020204" pitchFamily="34" charset="0"/>
              </a:rPr>
              <a:t> matrix from the  pooling layer is fed as input to the Fully connected Layer  to classify the image.</a:t>
            </a:r>
            <a:endParaRPr lang="en-IN" sz="1800" dirty="0">
              <a:solidFill>
                <a:srgbClr val="00B0F0"/>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6D2482E0-B2C8-4E22-92C3-291C28EBAB09}"/>
              </a:ext>
            </a:extLst>
          </p:cNvPr>
          <p:cNvPicPr>
            <a:picLocks noGrp="1" noChangeAspect="1"/>
          </p:cNvPicPr>
          <p:nvPr>
            <p:ph sz="half" idx="2"/>
          </p:nvPr>
        </p:nvPicPr>
        <p:blipFill>
          <a:blip r:embed="rId2"/>
          <a:stretch>
            <a:fillRect/>
          </a:stretch>
        </p:blipFill>
        <p:spPr>
          <a:xfrm>
            <a:off x="228120" y="1637338"/>
            <a:ext cx="4431268" cy="198241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F10C69A0-27B4-4BDB-8EFC-BD1FE18D872B}"/>
              </a:ext>
            </a:extLst>
          </p:cNvPr>
          <p:cNvPicPr>
            <a:picLocks noChangeAspect="1"/>
          </p:cNvPicPr>
          <p:nvPr/>
        </p:nvPicPr>
        <p:blipFill>
          <a:blip r:embed="rId3"/>
          <a:stretch>
            <a:fillRect/>
          </a:stretch>
        </p:blipFill>
        <p:spPr>
          <a:xfrm>
            <a:off x="144436" y="4149092"/>
            <a:ext cx="5127425" cy="2133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23DEA54F-E6CB-4DED-A075-657EF9417387}"/>
              </a:ext>
            </a:extLst>
          </p:cNvPr>
          <p:cNvSpPr>
            <a:spLocks noGrp="1"/>
          </p:cNvSpPr>
          <p:nvPr>
            <p:ph type="body" sz="quarter" idx="3"/>
          </p:nvPr>
        </p:nvSpPr>
        <p:spPr/>
        <p:txBody>
          <a:bodyPr/>
          <a:lstStyle/>
          <a:p>
            <a:endParaRPr lang="en-IN" dirty="0"/>
          </a:p>
        </p:txBody>
      </p:sp>
      <p:pic>
        <p:nvPicPr>
          <p:cNvPr id="8" name="Content Placeholder 7">
            <a:extLst>
              <a:ext uri="{FF2B5EF4-FFF2-40B4-BE49-F238E27FC236}">
                <a16:creationId xmlns:a16="http://schemas.microsoft.com/office/drawing/2014/main" id="{D957C333-9DD8-4AAF-BB5D-37C2B5436631}"/>
              </a:ext>
            </a:extLst>
          </p:cNvPr>
          <p:cNvPicPr>
            <a:picLocks noGrp="1" noChangeAspect="1"/>
          </p:cNvPicPr>
          <p:nvPr>
            <p:ph sz="quarter" idx="4"/>
          </p:nvPr>
        </p:nvPicPr>
        <p:blipFill>
          <a:blip r:embed="rId4"/>
          <a:stretch>
            <a:fillRect/>
          </a:stretch>
        </p:blipFill>
        <p:spPr>
          <a:xfrm>
            <a:off x="5856043" y="900585"/>
            <a:ext cx="5722878" cy="206195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671FFD99-94F7-4D8B-B7C1-0B494874D74D}"/>
              </a:ext>
            </a:extLst>
          </p:cNvPr>
          <p:cNvPicPr>
            <a:picLocks noChangeAspect="1"/>
          </p:cNvPicPr>
          <p:nvPr/>
        </p:nvPicPr>
        <p:blipFill>
          <a:blip r:embed="rId5"/>
          <a:stretch>
            <a:fillRect/>
          </a:stretch>
        </p:blipFill>
        <p:spPr>
          <a:xfrm>
            <a:off x="5562789" y="3269816"/>
            <a:ext cx="6309385" cy="33337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61720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1BA7-600E-4AC5-93B3-CB8CA72CDFF3}"/>
              </a:ext>
            </a:extLst>
          </p:cNvPr>
          <p:cNvSpPr>
            <a:spLocks noGrp="1"/>
          </p:cNvSpPr>
          <p:nvPr>
            <p:ph type="title"/>
          </p:nvPr>
        </p:nvSpPr>
        <p:spPr/>
        <p:txBody>
          <a:bodyPr/>
          <a:lstStyle/>
          <a:p>
            <a:r>
              <a:rPr lang="en-US" sz="2800" dirty="0">
                <a:solidFill>
                  <a:srgbClr val="FFFF00"/>
                </a:solidFill>
                <a:latin typeface="Arial" panose="020B0604020202020204" pitchFamily="34" charset="0"/>
                <a:cs typeface="Arial" panose="020B0604020202020204" pitchFamily="34" charset="0"/>
              </a:rPr>
              <a:t>Here’s how exactly CNN  recognizes a bird:</a:t>
            </a:r>
            <a:endParaRPr lang="en-IN" sz="2800" dirty="0">
              <a:solidFill>
                <a:srgbClr val="FFFF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1A281B1-9BE1-4576-B1EC-406B0E2AF985}"/>
              </a:ext>
            </a:extLst>
          </p:cNvPr>
          <p:cNvSpPr>
            <a:spLocks noGrp="1"/>
          </p:cNvSpPr>
          <p:nvPr>
            <p:ph type="body" idx="1"/>
          </p:nvPr>
        </p:nvSpPr>
        <p:spPr/>
        <p:txBody>
          <a:bodyPr/>
          <a:lstStyle/>
          <a:p>
            <a:endParaRPr lang="en-IN" dirty="0"/>
          </a:p>
        </p:txBody>
      </p:sp>
      <p:sp>
        <p:nvSpPr>
          <p:cNvPr id="4" name="Content Placeholder 3">
            <a:extLst>
              <a:ext uri="{FF2B5EF4-FFF2-40B4-BE49-F238E27FC236}">
                <a16:creationId xmlns:a16="http://schemas.microsoft.com/office/drawing/2014/main" id="{768782D2-10FD-4BD5-B86E-426D22CA5686}"/>
              </a:ext>
            </a:extLst>
          </p:cNvPr>
          <p:cNvSpPr>
            <a:spLocks noGrp="1"/>
          </p:cNvSpPr>
          <p:nvPr>
            <p:ph sz="half" idx="2"/>
          </p:nvPr>
        </p:nvSpPr>
        <p:spPr/>
        <p:txBody>
          <a:bodyPr/>
          <a:lstStyle/>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CE4EFA85-2E06-46E0-B540-CF71B430236E}"/>
              </a:ext>
            </a:extLst>
          </p:cNvPr>
          <p:cNvPicPr>
            <a:picLocks noChangeAspect="1"/>
          </p:cNvPicPr>
          <p:nvPr/>
        </p:nvPicPr>
        <p:blipFill>
          <a:blip r:embed="rId2"/>
          <a:stretch>
            <a:fillRect/>
          </a:stretch>
        </p:blipFill>
        <p:spPr>
          <a:xfrm>
            <a:off x="1505690" y="1905000"/>
            <a:ext cx="8115300" cy="414961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900380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46770-72AE-4BF5-8DAC-8EE35E31CA7B}"/>
              </a:ext>
            </a:extLst>
          </p:cNvPr>
          <p:cNvSpPr>
            <a:spLocks noGrp="1"/>
          </p:cNvSpPr>
          <p:nvPr>
            <p:ph type="title"/>
          </p:nvPr>
        </p:nvSpPr>
        <p:spPr>
          <a:xfrm>
            <a:off x="186431" y="88777"/>
            <a:ext cx="9864403" cy="896643"/>
          </a:xfrm>
        </p:spPr>
        <p:txBody>
          <a:bodyPr/>
          <a:lstStyle/>
          <a:p>
            <a:r>
              <a:rPr lang="en-US" sz="2800" u="sng" dirty="0">
                <a:solidFill>
                  <a:srgbClr val="FFC000"/>
                </a:solidFill>
                <a:latin typeface="Arial" panose="020B0604020202020204" pitchFamily="34" charset="0"/>
                <a:cs typeface="Arial" panose="020B0604020202020204" pitchFamily="34" charset="0"/>
              </a:rPr>
              <a:t>MODEL BUILDING OF PNEUMONIA PREDICTION USING CNN:</a:t>
            </a:r>
            <a:br>
              <a:rPr lang="en-IN" sz="2800" u="sng" dirty="0">
                <a:solidFill>
                  <a:srgbClr val="FFC000"/>
                </a:solidFill>
                <a:latin typeface="Arial" panose="020B0604020202020204" pitchFamily="34" charset="0"/>
                <a:cs typeface="Arial" panose="020B0604020202020204" pitchFamily="34" charset="0"/>
              </a:rPr>
            </a:br>
            <a:endParaRPr lang="en-IN" sz="2800"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816C3D5F-EBAD-4378-8764-D0EFE80516B8}"/>
              </a:ext>
            </a:extLst>
          </p:cNvPr>
          <p:cNvSpPr>
            <a:spLocks noGrp="1"/>
          </p:cNvSpPr>
          <p:nvPr>
            <p:ph sz="half" idx="2"/>
          </p:nvPr>
        </p:nvSpPr>
        <p:spPr>
          <a:xfrm>
            <a:off x="1" y="1207363"/>
            <a:ext cx="5051394" cy="5048975"/>
          </a:xfrm>
        </p:spPr>
        <p:txBody>
          <a:bodyPr>
            <a:normAutofit/>
          </a:bodyPr>
          <a:lstStyle/>
          <a:p>
            <a:r>
              <a:rPr lang="en-US" dirty="0">
                <a:solidFill>
                  <a:srgbClr val="00B0F0"/>
                </a:solidFill>
                <a:latin typeface="Arial" panose="020B0604020202020204" pitchFamily="34" charset="0"/>
                <a:cs typeface="Arial" panose="020B0604020202020204" pitchFamily="34" charset="0"/>
              </a:rPr>
              <a:t>The main objective of this project is to help the doctors to predict the pneumonia disease more accurately using a deep learning model. The objective is not only to help the doctors but also to the patients to verify whether they have pneumonia or not. By using this model we can precisely predict pneumonia. A convolutional neural network model is built from scratch to extract features from a given chest X-ray image and classify it to determine if a person is infected with pneumonia. a web is built where the user can upload the x - ray image and the result is shown on the UI.</a:t>
            </a:r>
            <a:endParaRPr lang="en-IN" dirty="0">
              <a:solidFill>
                <a:srgbClr val="00B0F0"/>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28490D22-C509-4E74-A5BA-37686685952C}"/>
              </a:ext>
            </a:extLst>
          </p:cNvPr>
          <p:cNvPicPr>
            <a:picLocks noGrp="1" noChangeAspect="1"/>
          </p:cNvPicPr>
          <p:nvPr>
            <p:ph sz="quarter" idx="4"/>
          </p:nvPr>
        </p:nvPicPr>
        <p:blipFill>
          <a:blip r:embed="rId2"/>
          <a:stretch>
            <a:fillRect/>
          </a:stretch>
        </p:blipFill>
        <p:spPr>
          <a:xfrm>
            <a:off x="5375364" y="1418208"/>
            <a:ext cx="6332738" cy="402158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998185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6CB9-CDC0-4E27-B403-79AFEBBC9A9D}"/>
              </a:ext>
            </a:extLst>
          </p:cNvPr>
          <p:cNvSpPr>
            <a:spLocks noGrp="1"/>
          </p:cNvSpPr>
          <p:nvPr>
            <p:ph type="title"/>
          </p:nvPr>
        </p:nvSpPr>
        <p:spPr>
          <a:xfrm>
            <a:off x="646111" y="0"/>
            <a:ext cx="9404723" cy="1269507"/>
          </a:xfrm>
        </p:spPr>
        <p:txBody>
          <a:bodyPr/>
          <a:lstStyle/>
          <a:p>
            <a:r>
              <a:rPr lang="en-US" sz="2800" dirty="0">
                <a:solidFill>
                  <a:srgbClr val="FFFF00"/>
                </a:solidFill>
                <a:latin typeface="Arial" panose="020B0604020202020204" pitchFamily="34" charset="0"/>
                <a:cs typeface="Arial" panose="020B0604020202020204" pitchFamily="34" charset="0"/>
              </a:rPr>
              <a:t>STEPS INVOLVED IN MODEL BUILDING OF PNEUMONIA PREDICTION USING CNN:</a:t>
            </a:r>
            <a:endParaRPr lang="en-IN" sz="2800" dirty="0">
              <a:solidFill>
                <a:srgbClr val="FFFF0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3AE18F9-C114-4358-9795-551A84933543}"/>
              </a:ext>
            </a:extLst>
          </p:cNvPr>
          <p:cNvSpPr>
            <a:spLocks noGrp="1"/>
          </p:cNvSpPr>
          <p:nvPr>
            <p:ph sz="half" idx="2"/>
          </p:nvPr>
        </p:nvSpPr>
        <p:spPr>
          <a:xfrm>
            <a:off x="1" y="949912"/>
            <a:ext cx="5027176" cy="5119996"/>
          </a:xfrm>
        </p:spPr>
        <p:txBody>
          <a:bodyPr>
            <a:normAutofit fontScale="92500" lnSpcReduction="10000"/>
          </a:bodyPr>
          <a:lstStyle/>
          <a:p>
            <a:pPr marL="0" indent="0">
              <a:buNone/>
            </a:pPr>
            <a:r>
              <a:rPr lang="en-US" dirty="0">
                <a:solidFill>
                  <a:srgbClr val="00B0F0"/>
                </a:solidFill>
                <a:latin typeface="Arial" panose="020B0604020202020204" pitchFamily="34" charset="0"/>
                <a:cs typeface="Arial" panose="020B0604020202020204" pitchFamily="34" charset="0"/>
              </a:rPr>
              <a:t>1. We load the data.</a:t>
            </a:r>
          </a:p>
          <a:p>
            <a:pPr marL="0" indent="0">
              <a:buNone/>
            </a:pPr>
            <a:r>
              <a:rPr lang="en-US" dirty="0">
                <a:solidFill>
                  <a:srgbClr val="00B0F0"/>
                </a:solidFill>
                <a:latin typeface="Arial" panose="020B0604020202020204" pitchFamily="34" charset="0"/>
                <a:cs typeface="Arial" panose="020B0604020202020204" pitchFamily="34" charset="0"/>
              </a:rPr>
              <a:t>2.Create  separate folders  like Train, Test and validate folders.</a:t>
            </a:r>
          </a:p>
          <a:p>
            <a:pPr marL="0" indent="0">
              <a:buNone/>
            </a:pPr>
            <a:r>
              <a:rPr lang="en-US" dirty="0">
                <a:solidFill>
                  <a:srgbClr val="00B0F0"/>
                </a:solidFill>
                <a:latin typeface="Arial" panose="020B0604020202020204" pitchFamily="34" charset="0"/>
                <a:cs typeface="Arial" panose="020B0604020202020204" pitchFamily="34" charset="0"/>
              </a:rPr>
              <a:t>3.Import model building  libraries  from </a:t>
            </a:r>
            <a:r>
              <a:rPr lang="en-US" dirty="0" err="1">
                <a:solidFill>
                  <a:srgbClr val="00B0F0"/>
                </a:solidFill>
                <a:latin typeface="Arial" panose="020B0604020202020204" pitchFamily="34" charset="0"/>
                <a:cs typeface="Arial" panose="020B0604020202020204" pitchFamily="34" charset="0"/>
              </a:rPr>
              <a:t>keras</a:t>
            </a:r>
            <a:r>
              <a:rPr lang="en-US" dirty="0">
                <a:solidFill>
                  <a:srgbClr val="00B0F0"/>
                </a:solidFill>
                <a:latin typeface="Arial" panose="020B0604020202020204" pitchFamily="34" charset="0"/>
                <a:cs typeface="Arial" panose="020B0604020202020204" pitchFamily="34" charset="0"/>
              </a:rPr>
              <a:t> like :</a:t>
            </a:r>
          </a:p>
          <a:p>
            <a:pPr marL="400050" indent="-400050">
              <a:buFont typeface="+mj-lt"/>
              <a:buAutoNum type="romanLcPeriod"/>
            </a:pPr>
            <a:r>
              <a:rPr lang="en-US" dirty="0">
                <a:solidFill>
                  <a:srgbClr val="00B0F0"/>
                </a:solidFill>
                <a:latin typeface="Arial" panose="020B0604020202020204" pitchFamily="34" charset="0"/>
                <a:cs typeface="Arial" panose="020B0604020202020204" pitchFamily="34" charset="0"/>
              </a:rPr>
              <a:t>Sequential </a:t>
            </a:r>
          </a:p>
          <a:p>
            <a:pPr marL="400050" indent="-400050">
              <a:buFont typeface="+mj-lt"/>
              <a:buAutoNum type="romanLcPeriod"/>
            </a:pPr>
            <a:r>
              <a:rPr lang="en-US" dirty="0">
                <a:solidFill>
                  <a:srgbClr val="00B0F0"/>
                </a:solidFill>
                <a:latin typeface="Arial" panose="020B0604020202020204" pitchFamily="34" charset="0"/>
                <a:cs typeface="Arial" panose="020B0604020202020204" pitchFamily="34" charset="0"/>
              </a:rPr>
              <a:t>Dense</a:t>
            </a:r>
          </a:p>
          <a:p>
            <a:pPr marL="400050" indent="-400050">
              <a:buFont typeface="+mj-lt"/>
              <a:buAutoNum type="romanLcPeriod"/>
            </a:pPr>
            <a:r>
              <a:rPr lang="en-US" dirty="0">
                <a:solidFill>
                  <a:srgbClr val="00B0F0"/>
                </a:solidFill>
                <a:latin typeface="Arial" panose="020B0604020202020204" pitchFamily="34" charset="0"/>
                <a:cs typeface="Arial" panose="020B0604020202020204" pitchFamily="34" charset="0"/>
              </a:rPr>
              <a:t>Convolution  2D</a:t>
            </a:r>
          </a:p>
          <a:p>
            <a:pPr marL="400050" indent="-400050">
              <a:buFont typeface="+mj-lt"/>
              <a:buAutoNum type="romanLcPeriod"/>
            </a:pPr>
            <a:r>
              <a:rPr lang="en-US" dirty="0" err="1">
                <a:solidFill>
                  <a:srgbClr val="00B0F0"/>
                </a:solidFill>
                <a:latin typeface="Arial" panose="020B0604020202020204" pitchFamily="34" charset="0"/>
                <a:cs typeface="Arial" panose="020B0604020202020204" pitchFamily="34" charset="0"/>
              </a:rPr>
              <a:t>Maxpooling</a:t>
            </a:r>
            <a:r>
              <a:rPr lang="en-US" dirty="0">
                <a:solidFill>
                  <a:srgbClr val="00B0F0"/>
                </a:solidFill>
                <a:latin typeface="Arial" panose="020B0604020202020204" pitchFamily="34" charset="0"/>
                <a:cs typeface="Arial" panose="020B0604020202020204" pitchFamily="34" charset="0"/>
              </a:rPr>
              <a:t> 2D</a:t>
            </a:r>
          </a:p>
          <a:p>
            <a:pPr marL="400050" indent="-400050">
              <a:buFont typeface="+mj-lt"/>
              <a:buAutoNum type="romanLcPeriod"/>
            </a:pPr>
            <a:r>
              <a:rPr lang="en-US" dirty="0">
                <a:solidFill>
                  <a:srgbClr val="00B0F0"/>
                </a:solidFill>
                <a:latin typeface="Arial" panose="020B0604020202020204" pitchFamily="34" charset="0"/>
                <a:cs typeface="Arial" panose="020B0604020202020204" pitchFamily="34" charset="0"/>
              </a:rPr>
              <a:t>Flatten</a:t>
            </a:r>
          </a:p>
          <a:p>
            <a:pPr marL="400050" indent="-400050">
              <a:buFont typeface="+mj-lt"/>
              <a:buAutoNum type="romanLcPeriod"/>
            </a:pPr>
            <a:r>
              <a:rPr lang="en-US" dirty="0" err="1">
                <a:solidFill>
                  <a:srgbClr val="00B0F0"/>
                </a:solidFill>
                <a:latin typeface="Arial" panose="020B0604020202020204" pitchFamily="34" charset="0"/>
                <a:cs typeface="Arial" panose="020B0604020202020204" pitchFamily="34" charset="0"/>
              </a:rPr>
              <a:t>ImageDataGenerator</a:t>
            </a:r>
            <a:r>
              <a:rPr lang="en-US" dirty="0">
                <a:solidFill>
                  <a:srgbClr val="00B0F0"/>
                </a:solidFill>
                <a:latin typeface="Arial" panose="020B0604020202020204" pitchFamily="34" charset="0"/>
                <a:cs typeface="Arial" panose="020B0604020202020204" pitchFamily="34" charset="0"/>
              </a:rPr>
              <a:t>                </a:t>
            </a:r>
          </a:p>
          <a:p>
            <a:pPr marL="0" indent="0">
              <a:buNone/>
            </a:pPr>
            <a:r>
              <a:rPr lang="en-US" dirty="0">
                <a:solidFill>
                  <a:srgbClr val="00B0F0"/>
                </a:solidFill>
                <a:latin typeface="Arial" panose="020B0604020202020204" pitchFamily="34" charset="0"/>
                <a:cs typeface="Arial" panose="020B0604020202020204" pitchFamily="34" charset="0"/>
              </a:rPr>
              <a:t>     </a:t>
            </a:r>
            <a:endParaRPr lang="en-IN" dirty="0">
              <a:solidFill>
                <a:srgbClr val="00B0F0"/>
              </a:solidFill>
              <a:latin typeface="Arial" panose="020B0604020202020204" pitchFamily="34" charset="0"/>
              <a:cs typeface="Arial" panose="020B0604020202020204" pitchFamily="34" charset="0"/>
            </a:endParaRPr>
          </a:p>
          <a:p>
            <a:pPr marL="0" indent="0">
              <a:buNone/>
            </a:pPr>
            <a:r>
              <a:rPr lang="en-IN" dirty="0">
                <a:solidFill>
                  <a:srgbClr val="00B0F0"/>
                </a:solidFill>
                <a:latin typeface="Arial" panose="020B0604020202020204" pitchFamily="34" charset="0"/>
                <a:cs typeface="Arial" panose="020B0604020202020204" pitchFamily="34" charset="0"/>
              </a:rPr>
              <a:t>4. Apply  </a:t>
            </a:r>
            <a:r>
              <a:rPr lang="en-IN" dirty="0" err="1">
                <a:solidFill>
                  <a:srgbClr val="00B0F0"/>
                </a:solidFill>
                <a:latin typeface="Arial" panose="020B0604020202020204" pitchFamily="34" charset="0"/>
                <a:cs typeface="Arial" panose="020B0604020202020204" pitchFamily="34" charset="0"/>
              </a:rPr>
              <a:t>ImageDataGenerator</a:t>
            </a:r>
            <a:r>
              <a:rPr lang="en-IN" dirty="0">
                <a:solidFill>
                  <a:srgbClr val="00B0F0"/>
                </a:solidFill>
                <a:latin typeface="Arial" panose="020B0604020202020204" pitchFamily="34" charset="0"/>
                <a:cs typeface="Arial" panose="020B0604020202020204" pitchFamily="34" charset="0"/>
              </a:rPr>
              <a:t>   to Trainset and  </a:t>
            </a:r>
            <a:r>
              <a:rPr lang="en-IN" dirty="0" err="1">
                <a:solidFill>
                  <a:srgbClr val="00B0F0"/>
                </a:solidFill>
                <a:latin typeface="Arial" panose="020B0604020202020204" pitchFamily="34" charset="0"/>
                <a:cs typeface="Arial" panose="020B0604020202020204" pitchFamily="34" charset="0"/>
              </a:rPr>
              <a:t>Testset</a:t>
            </a:r>
            <a:r>
              <a:rPr lang="en-IN" dirty="0">
                <a:solidFill>
                  <a:srgbClr val="00B0F0"/>
                </a:solidFill>
                <a:latin typeface="Arial" panose="020B0604020202020204" pitchFamily="34" charset="0"/>
                <a:cs typeface="Arial" panose="020B0604020202020204" pitchFamily="34" charset="0"/>
              </a:rPr>
              <a:t>.</a:t>
            </a:r>
          </a:p>
          <a:p>
            <a:pPr marL="0" indent="0">
              <a:buNone/>
            </a:pPr>
            <a:r>
              <a:rPr lang="en-IN" dirty="0">
                <a:solidFill>
                  <a:srgbClr val="00B0F0"/>
                </a:solidFill>
                <a:latin typeface="Arial" panose="020B0604020202020204" pitchFamily="34" charset="0"/>
                <a:cs typeface="Arial" panose="020B0604020202020204" pitchFamily="34" charset="0"/>
              </a:rPr>
              <a:t>5.Loading the  </a:t>
            </a:r>
            <a:r>
              <a:rPr lang="en-IN" dirty="0" err="1">
                <a:solidFill>
                  <a:srgbClr val="00B0F0"/>
                </a:solidFill>
                <a:latin typeface="Arial" panose="020B0604020202020204" pitchFamily="34" charset="0"/>
                <a:cs typeface="Arial" panose="020B0604020202020204" pitchFamily="34" charset="0"/>
              </a:rPr>
              <a:t>preprocessed</a:t>
            </a:r>
            <a:r>
              <a:rPr lang="en-IN" dirty="0">
                <a:solidFill>
                  <a:srgbClr val="00B0F0"/>
                </a:solidFill>
                <a:latin typeface="Arial" panose="020B0604020202020204" pitchFamily="34" charset="0"/>
                <a:cs typeface="Arial" panose="020B0604020202020204" pitchFamily="34" charset="0"/>
              </a:rPr>
              <a:t> data.</a:t>
            </a:r>
          </a:p>
          <a:p>
            <a:pPr marL="0" indent="0">
              <a:buNone/>
            </a:pPr>
            <a:r>
              <a:rPr lang="en-IN" dirty="0">
                <a:solidFill>
                  <a:srgbClr val="00B0F0"/>
                </a:solidFill>
                <a:latin typeface="Arial" panose="020B0604020202020204" pitchFamily="34" charset="0"/>
                <a:cs typeface="Arial" panose="020B0604020202020204" pitchFamily="34" charset="0"/>
              </a:rPr>
              <a:t>6.Initializing the model/adding layers.</a:t>
            </a:r>
            <a:endParaRPr lang="en-US" dirty="0">
              <a:solidFill>
                <a:srgbClr val="00B0F0"/>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5F69CBAF-44FF-40BA-8014-C41067CC09C7}"/>
              </a:ext>
            </a:extLst>
          </p:cNvPr>
          <p:cNvSpPr>
            <a:spLocks noGrp="1"/>
          </p:cNvSpPr>
          <p:nvPr>
            <p:ph type="body" sz="quarter" idx="3"/>
          </p:nvPr>
        </p:nvSpPr>
        <p:spPr>
          <a:xfrm>
            <a:off x="5654495" y="949912"/>
            <a:ext cx="4963198" cy="1531350"/>
          </a:xfrm>
        </p:spPr>
        <p:txBody>
          <a:bodyPr/>
          <a:lstStyle/>
          <a:p>
            <a:r>
              <a:rPr lang="en-US" sz="1800" dirty="0">
                <a:solidFill>
                  <a:srgbClr val="00B050"/>
                </a:solidFill>
                <a:latin typeface="Arial" panose="020B0604020202020204" pitchFamily="34" charset="0"/>
                <a:cs typeface="Arial" panose="020B0604020202020204" pitchFamily="34" charset="0"/>
              </a:rPr>
              <a:t>These are the  chest x-rays  of normal and infected persons of pneumonia patients used for test and train the model.</a:t>
            </a:r>
            <a:endParaRPr lang="en-IN" sz="1800" dirty="0">
              <a:solidFill>
                <a:srgbClr val="00B050"/>
              </a:solidFill>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0CEA19CD-534A-433A-8E35-DCB33F79E8E9}"/>
              </a:ext>
            </a:extLst>
          </p:cNvPr>
          <p:cNvPicPr>
            <a:picLocks noGrp="1" noChangeAspect="1"/>
          </p:cNvPicPr>
          <p:nvPr>
            <p:ph sz="quarter" idx="4"/>
          </p:nvPr>
        </p:nvPicPr>
        <p:blipFill>
          <a:blip r:embed="rId2"/>
          <a:stretch>
            <a:fillRect/>
          </a:stretch>
        </p:blipFill>
        <p:spPr>
          <a:xfrm>
            <a:off x="5654495" y="2729931"/>
            <a:ext cx="5930865" cy="361760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46976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FA5B1C-6292-4BA6-841C-C806816F3900}"/>
              </a:ext>
            </a:extLst>
          </p:cNvPr>
          <p:cNvSpPr>
            <a:spLocks noGrp="1"/>
          </p:cNvSpPr>
          <p:nvPr>
            <p:ph sz="half" idx="2"/>
          </p:nvPr>
        </p:nvSpPr>
        <p:spPr>
          <a:xfrm>
            <a:off x="1" y="479394"/>
            <a:ext cx="2965142" cy="5776944"/>
          </a:xfrm>
        </p:spPr>
        <p:txBody>
          <a:bodyPr/>
          <a:lstStyle/>
          <a:p>
            <a:r>
              <a:rPr lang="en-US" dirty="0">
                <a:solidFill>
                  <a:srgbClr val="00B0F0"/>
                </a:solidFill>
                <a:latin typeface="Arial" panose="020B0604020202020204" pitchFamily="34" charset="0"/>
                <a:cs typeface="Arial" panose="020B0604020202020204" pitchFamily="34" charset="0"/>
              </a:rPr>
              <a:t>7. Training and Testing </a:t>
            </a:r>
          </a:p>
          <a:p>
            <a:r>
              <a:rPr lang="en-US" dirty="0">
                <a:solidFill>
                  <a:srgbClr val="00B0F0"/>
                </a:solidFill>
                <a:latin typeface="Arial" panose="020B0604020202020204" pitchFamily="34" charset="0"/>
                <a:cs typeface="Arial" panose="020B0604020202020204" pitchFamily="34" charset="0"/>
              </a:rPr>
              <a:t> the model[accuracy </a:t>
            </a:r>
          </a:p>
          <a:p>
            <a:r>
              <a:rPr lang="en-US" dirty="0">
                <a:solidFill>
                  <a:srgbClr val="00B0F0"/>
                </a:solidFill>
                <a:latin typeface="Arial" panose="020B0604020202020204" pitchFamily="34" charset="0"/>
                <a:cs typeface="Arial" panose="020B0604020202020204" pitchFamily="34" charset="0"/>
              </a:rPr>
              <a:t>of model= 91%].</a:t>
            </a:r>
          </a:p>
          <a:p>
            <a:endParaRPr lang="en-US" dirty="0">
              <a:solidFill>
                <a:srgbClr val="00B0F0"/>
              </a:solidFill>
              <a:latin typeface="Arial" panose="020B0604020202020204" pitchFamily="34" charset="0"/>
              <a:cs typeface="Arial" panose="020B0604020202020204" pitchFamily="34" charset="0"/>
            </a:endParaRPr>
          </a:p>
          <a:p>
            <a:r>
              <a:rPr lang="en-US" dirty="0">
                <a:solidFill>
                  <a:srgbClr val="00B0F0"/>
                </a:solidFill>
                <a:latin typeface="Arial" panose="020B0604020202020204" pitchFamily="34" charset="0"/>
                <a:cs typeface="Arial" panose="020B0604020202020204" pitchFamily="34" charset="0"/>
              </a:rPr>
              <a:t>8.Flask integration </a:t>
            </a:r>
          </a:p>
          <a:p>
            <a:r>
              <a:rPr lang="en-US" dirty="0">
                <a:solidFill>
                  <a:srgbClr val="00B0F0"/>
                </a:solidFill>
                <a:latin typeface="Arial" panose="020B0604020202020204" pitchFamily="34" charset="0"/>
                <a:cs typeface="Arial" panose="020B0604020202020204" pitchFamily="34" charset="0"/>
              </a:rPr>
              <a:t>for the </a:t>
            </a:r>
          </a:p>
          <a:p>
            <a:r>
              <a:rPr lang="en-US" dirty="0">
                <a:solidFill>
                  <a:srgbClr val="00B0F0"/>
                </a:solidFill>
                <a:latin typeface="Arial" panose="020B0604020202020204" pitchFamily="34" charset="0"/>
                <a:cs typeface="Arial" panose="020B0604020202020204" pitchFamily="34" charset="0"/>
              </a:rPr>
              <a:t>implementation of </a:t>
            </a:r>
          </a:p>
          <a:p>
            <a:r>
              <a:rPr lang="en-US" dirty="0">
                <a:solidFill>
                  <a:srgbClr val="00B0F0"/>
                </a:solidFill>
                <a:latin typeface="Arial" panose="020B0604020202020204" pitchFamily="34" charset="0"/>
                <a:cs typeface="Arial" panose="020B0604020202020204" pitchFamily="34" charset="0"/>
              </a:rPr>
              <a:t>user interface.</a:t>
            </a:r>
          </a:p>
          <a:p>
            <a:endParaRPr lang="en-US" dirty="0">
              <a:solidFill>
                <a:srgbClr val="00B0F0"/>
              </a:solidFill>
            </a:endParaRPr>
          </a:p>
          <a:p>
            <a:endParaRPr lang="en-US" dirty="0">
              <a:solidFill>
                <a:srgbClr val="00B0F0"/>
              </a:solidFill>
            </a:endParaRPr>
          </a:p>
        </p:txBody>
      </p:sp>
      <p:pic>
        <p:nvPicPr>
          <p:cNvPr id="7" name="Content Placeholder 6">
            <a:extLst>
              <a:ext uri="{FF2B5EF4-FFF2-40B4-BE49-F238E27FC236}">
                <a16:creationId xmlns:a16="http://schemas.microsoft.com/office/drawing/2014/main" id="{669F8C78-47C0-441E-A089-A401836FB2C6}"/>
              </a:ext>
            </a:extLst>
          </p:cNvPr>
          <p:cNvPicPr>
            <a:picLocks noGrp="1" noChangeAspect="1"/>
          </p:cNvPicPr>
          <p:nvPr>
            <p:ph sz="quarter" idx="4"/>
          </p:nvPr>
        </p:nvPicPr>
        <p:blipFill>
          <a:blip r:embed="rId2"/>
          <a:stretch>
            <a:fillRect/>
          </a:stretch>
        </p:blipFill>
        <p:spPr>
          <a:xfrm>
            <a:off x="3053918" y="145271"/>
            <a:ext cx="8933897" cy="371086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Text Placeholder 2">
            <a:extLst>
              <a:ext uri="{FF2B5EF4-FFF2-40B4-BE49-F238E27FC236}">
                <a16:creationId xmlns:a16="http://schemas.microsoft.com/office/drawing/2014/main" id="{C6B1A31B-A510-4CFE-848D-A458C87167D7}"/>
              </a:ext>
            </a:extLst>
          </p:cNvPr>
          <p:cNvSpPr>
            <a:spLocks noGrp="1"/>
          </p:cNvSpPr>
          <p:nvPr>
            <p:ph type="body" idx="1"/>
          </p:nvPr>
        </p:nvSpPr>
        <p:spPr>
          <a:xfrm>
            <a:off x="275208" y="4083729"/>
            <a:ext cx="11345661" cy="2565646"/>
          </a:xfrm>
        </p:spPr>
        <p:txBody>
          <a:bodyPr/>
          <a:lstStyle/>
          <a:p>
            <a:r>
              <a:rPr lang="en-US" dirty="0">
                <a:solidFill>
                  <a:schemeClr val="accent2"/>
                </a:solidFill>
                <a:latin typeface="Arial" panose="020B0604020202020204" pitchFamily="34" charset="0"/>
                <a:cs typeface="Arial" panose="020B0604020202020204" pitchFamily="34" charset="0"/>
              </a:rPr>
              <a:t>LINK TO  ACCESS  MY  PNEUMONIA PREDICTION MODEL: </a:t>
            </a:r>
            <a:r>
              <a:rPr lang="en-US" u="sng" dirty="0">
                <a:solidFill>
                  <a:srgbClr val="FFFF00"/>
                </a:solidFill>
                <a:latin typeface="Arial" panose="020B0604020202020204" pitchFamily="34" charset="0"/>
                <a:cs typeface="Arial" panose="020B0604020202020204" pitchFamily="34" charset="0"/>
                <a:hlinkClick r:id="rId3" tooltip="PNEUMONIA PREDICTION USING CNN">
                  <a:extLst>
                    <a:ext uri="{A12FA001-AC4F-418D-AE19-62706E023703}">
                      <ahyp:hlinkClr xmlns:ahyp="http://schemas.microsoft.com/office/drawing/2018/hyperlinkcolor" val="tx"/>
                    </a:ext>
                  </a:extLst>
                </a:hlinkClick>
              </a:rPr>
              <a:t>PNEUMONIA PREDICTION USING CNN  USER INTERFACE [U.I] LINK</a:t>
            </a:r>
            <a:endParaRPr lang="en-US" u="sng" dirty="0">
              <a:solidFill>
                <a:srgbClr val="FFFF00"/>
              </a:solidFill>
              <a:latin typeface="Arial" panose="020B0604020202020204" pitchFamily="34" charset="0"/>
              <a:cs typeface="Arial" panose="020B0604020202020204" pitchFamily="34" charset="0"/>
            </a:endParaRPr>
          </a:p>
          <a:p>
            <a:endParaRPr lang="en-US" dirty="0"/>
          </a:p>
          <a:p>
            <a:endParaRPr lang="en-US" dirty="0"/>
          </a:p>
          <a:p>
            <a:endParaRPr lang="en-IN" dirty="0"/>
          </a:p>
        </p:txBody>
      </p:sp>
    </p:spTree>
    <p:extLst>
      <p:ext uri="{BB962C8B-B14F-4D97-AF65-F5344CB8AC3E}">
        <p14:creationId xmlns:p14="http://schemas.microsoft.com/office/powerpoint/2010/main" val="2414267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66EB-E82F-4CB8-B0BD-46940BE348D5}"/>
              </a:ext>
            </a:extLst>
          </p:cNvPr>
          <p:cNvSpPr>
            <a:spLocks noGrp="1"/>
          </p:cNvSpPr>
          <p:nvPr>
            <p:ph type="title"/>
          </p:nvPr>
        </p:nvSpPr>
        <p:spPr>
          <a:xfrm>
            <a:off x="646111" y="0"/>
            <a:ext cx="9404723" cy="1853248"/>
          </a:xfrm>
        </p:spPr>
        <p:txBody>
          <a:bodyPr/>
          <a:lstStyle/>
          <a:p>
            <a:r>
              <a:rPr lang="en-US" u="sng" dirty="0">
                <a:solidFill>
                  <a:srgbClr val="FFFF00"/>
                </a:solidFill>
                <a:latin typeface="Arial" panose="020B0604020202020204" pitchFamily="34" charset="0"/>
                <a:cs typeface="Arial" panose="020B0604020202020204" pitchFamily="34" charset="0"/>
              </a:rPr>
              <a:t>CONCLUSION:</a:t>
            </a:r>
            <a:endParaRPr lang="en-IN" u="sng" dirty="0">
              <a:solidFill>
                <a:srgbClr val="FFFF00"/>
              </a:solidFill>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01612F01-DC63-404A-9D42-439A612234E0}"/>
              </a:ext>
            </a:extLst>
          </p:cNvPr>
          <p:cNvSpPr>
            <a:spLocks noGrp="1"/>
          </p:cNvSpPr>
          <p:nvPr>
            <p:ph sz="half" idx="2"/>
          </p:nvPr>
        </p:nvSpPr>
        <p:spPr>
          <a:xfrm>
            <a:off x="97654" y="696897"/>
            <a:ext cx="4953739" cy="6041254"/>
          </a:xfrm>
        </p:spPr>
        <p:txBody>
          <a:bodyPr>
            <a:normAutofit/>
          </a:bodyPr>
          <a:lstStyle/>
          <a:p>
            <a:r>
              <a:rPr lang="en-US" sz="1600" dirty="0">
                <a:solidFill>
                  <a:srgbClr val="00B0F0"/>
                </a:solidFill>
                <a:latin typeface="Arial" panose="020B0604020202020204" pitchFamily="34" charset="0"/>
                <a:cs typeface="Arial" panose="020B0604020202020204" pitchFamily="34" charset="0"/>
              </a:rPr>
              <a:t>The  pneumonia prediction model using CNN  a deep  learning algorithm will  help the  patients  to  </a:t>
            </a:r>
            <a:r>
              <a:rPr lang="en-US" sz="1600" dirty="0" err="1">
                <a:solidFill>
                  <a:srgbClr val="00B0F0"/>
                </a:solidFill>
                <a:latin typeface="Arial" panose="020B0604020202020204" pitchFamily="34" charset="0"/>
                <a:cs typeface="Arial" panose="020B0604020202020204" pitchFamily="34" charset="0"/>
              </a:rPr>
              <a:t>diagonize</a:t>
            </a:r>
            <a:r>
              <a:rPr lang="en-US" sz="1600" dirty="0">
                <a:solidFill>
                  <a:srgbClr val="00B0F0"/>
                </a:solidFill>
                <a:latin typeface="Arial" panose="020B0604020202020204" pitchFamily="34" charset="0"/>
                <a:cs typeface="Arial" panose="020B0604020202020204" pitchFamily="34" charset="0"/>
              </a:rPr>
              <a:t>   their  health  problem by  saving  the time  for the  prediction of the  problem.</a:t>
            </a:r>
            <a:r>
              <a:rPr lang="en-IN" sz="1600" dirty="0">
                <a:solidFill>
                  <a:srgbClr val="00B0F0"/>
                </a:solidFill>
                <a:latin typeface="Arial" panose="020B0604020202020204" pitchFamily="34" charset="0"/>
                <a:cs typeface="Arial" panose="020B0604020202020204" pitchFamily="34" charset="0"/>
              </a:rPr>
              <a:t> This  model  was   the  best  fit  model  in the  medical  field  because  it  gives  the   results  of  the  patients  accurately  without  any  marginal  error  and   the  </a:t>
            </a:r>
            <a:r>
              <a:rPr lang="en-IN" sz="1600" dirty="0" err="1">
                <a:solidFill>
                  <a:srgbClr val="00B0F0"/>
                </a:solidFill>
                <a:latin typeface="Arial" panose="020B0604020202020204" pitchFamily="34" charset="0"/>
                <a:cs typeface="Arial" panose="020B0604020202020204" pitchFamily="34" charset="0"/>
              </a:rPr>
              <a:t>the</a:t>
            </a:r>
            <a:r>
              <a:rPr lang="en-IN" sz="1600" dirty="0">
                <a:solidFill>
                  <a:srgbClr val="00B0F0"/>
                </a:solidFill>
                <a:latin typeface="Arial" panose="020B0604020202020204" pitchFamily="34" charset="0"/>
                <a:cs typeface="Arial" panose="020B0604020202020204" pitchFamily="34" charset="0"/>
              </a:rPr>
              <a:t>  doctors  can clearly  have  the  test  report  of  the  patient  by  using  this  model  and then  the  doctor  can  immediately go  for  further  treatment to  cure  the  illness  of  the  patient  without  any  negligence in  the  test  reports. </a:t>
            </a:r>
          </a:p>
          <a:p>
            <a:r>
              <a:rPr lang="en-IN" sz="1600" dirty="0">
                <a:solidFill>
                  <a:srgbClr val="FFFF00"/>
                </a:solidFill>
              </a:rPr>
              <a:t>        </a:t>
            </a:r>
            <a:r>
              <a:rPr lang="en-IN" b="1" dirty="0">
                <a:solidFill>
                  <a:srgbClr val="FFFF00"/>
                </a:solidFill>
                <a:latin typeface="Arial" panose="020B0604020202020204" pitchFamily="34" charset="0"/>
                <a:cs typeface="Arial" panose="020B0604020202020204" pitchFamily="34" charset="0"/>
              </a:rPr>
              <a:t>In  the  future,  many  fields  irrespective  of their  work  use  the technology of  AI and  ML to  make  their  work smother  and  tackle the   business problems  in a  efficient, rapid and  better  way  for  the  promising  future  of  the  world  tomorrow.</a:t>
            </a:r>
          </a:p>
          <a:p>
            <a:endParaRPr lang="en-IN" sz="1600" dirty="0"/>
          </a:p>
        </p:txBody>
      </p:sp>
      <p:pic>
        <p:nvPicPr>
          <p:cNvPr id="7" name="Content Placeholder 6">
            <a:extLst>
              <a:ext uri="{FF2B5EF4-FFF2-40B4-BE49-F238E27FC236}">
                <a16:creationId xmlns:a16="http://schemas.microsoft.com/office/drawing/2014/main" id="{2463A250-C27D-4861-8B65-DF10A9B3463B}"/>
              </a:ext>
            </a:extLst>
          </p:cNvPr>
          <p:cNvPicPr>
            <a:picLocks noGrp="1" noChangeAspect="1"/>
          </p:cNvPicPr>
          <p:nvPr>
            <p:ph sz="quarter" idx="4"/>
          </p:nvPr>
        </p:nvPicPr>
        <p:blipFill>
          <a:blip r:embed="rId2"/>
          <a:stretch>
            <a:fillRect/>
          </a:stretch>
        </p:blipFill>
        <p:spPr>
          <a:xfrm>
            <a:off x="5717219" y="3617650"/>
            <a:ext cx="6023823" cy="216393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Text Placeholder 2">
            <a:extLst>
              <a:ext uri="{FF2B5EF4-FFF2-40B4-BE49-F238E27FC236}">
                <a16:creationId xmlns:a16="http://schemas.microsoft.com/office/drawing/2014/main" id="{B3F684A0-AC4B-4609-8E6E-F6FBAFE9E9DD}"/>
              </a:ext>
            </a:extLst>
          </p:cNvPr>
          <p:cNvSpPr>
            <a:spLocks noGrp="1"/>
          </p:cNvSpPr>
          <p:nvPr>
            <p:ph type="body" idx="1"/>
          </p:nvPr>
        </p:nvSpPr>
        <p:spPr>
          <a:xfrm>
            <a:off x="5717219" y="5592932"/>
            <a:ext cx="6241002" cy="1020932"/>
          </a:xfrm>
        </p:spPr>
        <p:txBody>
          <a:bodyPr/>
          <a:lstStyle/>
          <a:p>
            <a:r>
              <a:rPr lang="en-US" dirty="0">
                <a:latin typeface="Arial" panose="020B0604020202020204" pitchFamily="34" charset="0"/>
                <a:cs typeface="Arial" panose="020B0604020202020204" pitchFamily="34" charset="0"/>
              </a:rPr>
              <a:t>SAVE THE LIVES  OF PNEUMONIA PATIENTS  AS  A  RESPONSIBLE CITIZEN.</a:t>
            </a:r>
            <a:endParaRPr lang="en-IN"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412211C-DFAB-4A30-870F-6E6908B6AB5C}"/>
              </a:ext>
            </a:extLst>
          </p:cNvPr>
          <p:cNvPicPr>
            <a:picLocks noChangeAspect="1"/>
          </p:cNvPicPr>
          <p:nvPr/>
        </p:nvPicPr>
        <p:blipFill>
          <a:blip r:embed="rId3"/>
          <a:stretch>
            <a:fillRect/>
          </a:stretch>
        </p:blipFill>
        <p:spPr>
          <a:xfrm>
            <a:off x="5244743" y="0"/>
            <a:ext cx="6963052" cy="324035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51690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11AC-7586-447E-88D7-82D8B20984B0}"/>
              </a:ext>
            </a:extLst>
          </p:cNvPr>
          <p:cNvSpPr>
            <a:spLocks noGrp="1"/>
          </p:cNvSpPr>
          <p:nvPr>
            <p:ph type="title"/>
          </p:nvPr>
        </p:nvSpPr>
        <p:spPr/>
        <p:txBody>
          <a:bodyPr/>
          <a:lstStyle/>
          <a:p>
            <a:r>
              <a:rPr lang="en-US" sz="2000" dirty="0">
                <a:solidFill>
                  <a:srgbClr val="FFC000"/>
                </a:solidFill>
                <a:latin typeface="Arial" panose="020B0604020202020204" pitchFamily="34" charset="0"/>
                <a:cs typeface="Arial" panose="020B0604020202020204" pitchFamily="34" charset="0"/>
              </a:rPr>
              <a:t>THE  DOMAIN  OF    DEEP LEARNING IS MACHINE LEARNING , MACHINE LEARNING IS ARTIFICIAL INTELLIGENCE. SO, they are interlinked to each other.</a:t>
            </a:r>
            <a:br>
              <a:rPr lang="en-IN" sz="2000" dirty="0">
                <a:solidFill>
                  <a:srgbClr val="FFC000"/>
                </a:solidFill>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1B1E56D0-78D9-46EB-8B6F-F0C777B280BB}"/>
              </a:ext>
            </a:extLst>
          </p:cNvPr>
          <p:cNvSpPr>
            <a:spLocks noGrp="1"/>
          </p:cNvSpPr>
          <p:nvPr>
            <p:ph type="body" idx="1"/>
          </p:nvPr>
        </p:nvSpPr>
        <p:spPr/>
        <p:txBody>
          <a:bodyPr/>
          <a:lstStyle/>
          <a:p>
            <a:endParaRPr lang="en-IN"/>
          </a:p>
        </p:txBody>
      </p:sp>
      <p:sp>
        <p:nvSpPr>
          <p:cNvPr id="5" name="Text Placeholder 4">
            <a:extLst>
              <a:ext uri="{FF2B5EF4-FFF2-40B4-BE49-F238E27FC236}">
                <a16:creationId xmlns:a16="http://schemas.microsoft.com/office/drawing/2014/main" id="{F8089A8B-806E-465D-8F1A-4ED758697B95}"/>
              </a:ext>
            </a:extLst>
          </p:cNvPr>
          <p:cNvSpPr>
            <a:spLocks noGrp="1"/>
          </p:cNvSpPr>
          <p:nvPr>
            <p:ph type="body" sz="half" idx="18"/>
          </p:nvPr>
        </p:nvSpPr>
        <p:spPr/>
        <p:txBody>
          <a:bodyPr/>
          <a:lstStyle/>
          <a:p>
            <a:endParaRPr lang="en-IN"/>
          </a:p>
        </p:txBody>
      </p:sp>
      <p:sp>
        <p:nvSpPr>
          <p:cNvPr id="6" name="Text Placeholder 5">
            <a:extLst>
              <a:ext uri="{FF2B5EF4-FFF2-40B4-BE49-F238E27FC236}">
                <a16:creationId xmlns:a16="http://schemas.microsoft.com/office/drawing/2014/main" id="{8B175D7D-3962-46B3-A327-2E7A14B21962}"/>
              </a:ext>
            </a:extLst>
          </p:cNvPr>
          <p:cNvSpPr>
            <a:spLocks noGrp="1"/>
          </p:cNvSpPr>
          <p:nvPr>
            <p:ph type="body" sz="quarter" idx="3"/>
          </p:nvPr>
        </p:nvSpPr>
        <p:spPr/>
        <p:txBody>
          <a:bodyPr/>
          <a:lstStyle/>
          <a:p>
            <a:endParaRPr lang="en-IN"/>
          </a:p>
        </p:txBody>
      </p:sp>
      <p:sp>
        <p:nvSpPr>
          <p:cNvPr id="7" name="Picture Placeholder 6">
            <a:extLst>
              <a:ext uri="{FF2B5EF4-FFF2-40B4-BE49-F238E27FC236}">
                <a16:creationId xmlns:a16="http://schemas.microsoft.com/office/drawing/2014/main" id="{446E8863-DA9D-404E-A3D7-45FFDBF64A31}"/>
              </a:ext>
            </a:extLst>
          </p:cNvPr>
          <p:cNvSpPr>
            <a:spLocks noGrp="1"/>
          </p:cNvSpPr>
          <p:nvPr>
            <p:ph type="pic" idx="21"/>
          </p:nvPr>
        </p:nvSpPr>
        <p:spPr/>
      </p:sp>
      <p:sp>
        <p:nvSpPr>
          <p:cNvPr id="8" name="Text Placeholder 7">
            <a:extLst>
              <a:ext uri="{FF2B5EF4-FFF2-40B4-BE49-F238E27FC236}">
                <a16:creationId xmlns:a16="http://schemas.microsoft.com/office/drawing/2014/main" id="{A6ABBA54-1DC9-44CE-86B7-2A75715057AC}"/>
              </a:ext>
            </a:extLst>
          </p:cNvPr>
          <p:cNvSpPr>
            <a:spLocks noGrp="1"/>
          </p:cNvSpPr>
          <p:nvPr>
            <p:ph type="body" sz="half" idx="19"/>
          </p:nvPr>
        </p:nvSpPr>
        <p:spPr/>
        <p:txBody>
          <a:bodyPr/>
          <a:lstStyle/>
          <a:p>
            <a:endParaRPr lang="en-IN"/>
          </a:p>
        </p:txBody>
      </p:sp>
      <p:sp>
        <p:nvSpPr>
          <p:cNvPr id="9" name="Text Placeholder 8">
            <a:extLst>
              <a:ext uri="{FF2B5EF4-FFF2-40B4-BE49-F238E27FC236}">
                <a16:creationId xmlns:a16="http://schemas.microsoft.com/office/drawing/2014/main" id="{7F12EB63-9C9D-4C69-AAA1-C9A73E57E9D8}"/>
              </a:ext>
            </a:extLst>
          </p:cNvPr>
          <p:cNvSpPr>
            <a:spLocks noGrp="1"/>
          </p:cNvSpPr>
          <p:nvPr>
            <p:ph type="body" sz="quarter" idx="13"/>
          </p:nvPr>
        </p:nvSpPr>
        <p:spPr/>
        <p:txBody>
          <a:bodyPr/>
          <a:lstStyle/>
          <a:p>
            <a:endParaRPr lang="en-IN"/>
          </a:p>
        </p:txBody>
      </p:sp>
      <p:sp>
        <p:nvSpPr>
          <p:cNvPr id="11" name="Text Placeholder 10">
            <a:extLst>
              <a:ext uri="{FF2B5EF4-FFF2-40B4-BE49-F238E27FC236}">
                <a16:creationId xmlns:a16="http://schemas.microsoft.com/office/drawing/2014/main" id="{C2A6FF09-3A51-4038-9FD2-232853C2C877}"/>
              </a:ext>
            </a:extLst>
          </p:cNvPr>
          <p:cNvSpPr>
            <a:spLocks noGrp="1"/>
          </p:cNvSpPr>
          <p:nvPr>
            <p:ph type="body" sz="half" idx="20"/>
          </p:nvPr>
        </p:nvSpPr>
        <p:spPr/>
        <p:txBody>
          <a:bodyPr/>
          <a:lstStyle/>
          <a:p>
            <a:endParaRPr lang="en-IN"/>
          </a:p>
        </p:txBody>
      </p:sp>
      <p:pic>
        <p:nvPicPr>
          <p:cNvPr id="12" name="Picture Placeholder 11">
            <a:extLst>
              <a:ext uri="{FF2B5EF4-FFF2-40B4-BE49-F238E27FC236}">
                <a16:creationId xmlns:a16="http://schemas.microsoft.com/office/drawing/2014/main" id="{0D03466D-6B6A-47DE-BA74-E456D0C08DCE}"/>
              </a:ext>
            </a:extLst>
          </p:cNvPr>
          <p:cNvPicPr>
            <a:picLocks noGrp="1" noChangeAspect="1"/>
          </p:cNvPicPr>
          <p:nvPr>
            <p:ph type="pic" idx="15"/>
          </p:nvPr>
        </p:nvPicPr>
        <p:blipFill>
          <a:blip r:embed="rId2">
            <a:extLst>
              <a:ext uri="{28A0092B-C50C-407E-A947-70E740481C1C}">
                <a14:useLocalDpi xmlns:a14="http://schemas.microsoft.com/office/drawing/2010/main" val="0"/>
              </a:ext>
            </a:extLst>
          </a:blip>
          <a:srcRect t="792" b="792"/>
          <a:stretch>
            <a:fillRect/>
          </a:stretch>
        </p:blipFill>
        <p:spPr>
          <a:xfrm>
            <a:off x="0" y="1545996"/>
            <a:ext cx="6092240" cy="4859286"/>
          </a:xfrm>
          <a:prstGeom prst="rect">
            <a:avLst/>
          </a:prstGeom>
        </p:spPr>
      </p:pic>
      <p:pic>
        <p:nvPicPr>
          <p:cNvPr id="13" name="Picture Placeholder 12">
            <a:extLst>
              <a:ext uri="{FF2B5EF4-FFF2-40B4-BE49-F238E27FC236}">
                <a16:creationId xmlns:a16="http://schemas.microsoft.com/office/drawing/2014/main" id="{D0F98FE4-A6B2-47C8-8D0C-B8F5B303B302}"/>
              </a:ext>
            </a:extLst>
          </p:cNvPr>
          <p:cNvPicPr>
            <a:picLocks noGrp="1" noChangeAspect="1"/>
          </p:cNvPicPr>
          <p:nvPr>
            <p:ph type="pic" idx="22"/>
          </p:nvPr>
        </p:nvPicPr>
        <p:blipFill>
          <a:blip r:embed="rId3"/>
          <a:srcRect t="4468" b="4468"/>
          <a:stretch>
            <a:fillRect/>
          </a:stretch>
        </p:blipFill>
        <p:spPr>
          <a:xfrm>
            <a:off x="6095999" y="1545996"/>
            <a:ext cx="5593238" cy="4859286"/>
          </a:xfrm>
          <a:prstGeom prst="rect">
            <a:avLst/>
          </a:prstGeom>
        </p:spPr>
      </p:pic>
    </p:spTree>
    <p:extLst>
      <p:ext uri="{BB962C8B-B14F-4D97-AF65-F5344CB8AC3E}">
        <p14:creationId xmlns:p14="http://schemas.microsoft.com/office/powerpoint/2010/main" val="190926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268B-5BBB-4782-9BD4-1033E23A4A62}"/>
              </a:ext>
            </a:extLst>
          </p:cNvPr>
          <p:cNvSpPr>
            <a:spLocks noGrp="1"/>
          </p:cNvSpPr>
          <p:nvPr>
            <p:ph type="title"/>
          </p:nvPr>
        </p:nvSpPr>
        <p:spPr>
          <a:xfrm>
            <a:off x="15387" y="1"/>
            <a:ext cx="10222122" cy="1027522"/>
          </a:xfrm>
          <a:solidFill>
            <a:srgbClr val="7030A0"/>
          </a:solidFill>
        </p:spPr>
        <p:txBody>
          <a:bodyPr/>
          <a:lstStyle/>
          <a:p>
            <a:r>
              <a:rPr lang="en-US" sz="2400" dirty="0">
                <a:solidFill>
                  <a:srgbClr val="00B0F0"/>
                </a:solidFill>
                <a:latin typeface="Arial" panose="020B0604020202020204" pitchFamily="34" charset="0"/>
                <a:cs typeface="Arial" panose="020B0604020202020204" pitchFamily="34" charset="0"/>
              </a:rPr>
              <a:t>INTRODUCTION  TO  CNN[CONVOLUTIONAL NEURAL NETWORK</a:t>
            </a:r>
            <a:r>
              <a:rPr lang="en-US" dirty="0">
                <a:solidFill>
                  <a:srgbClr val="00B0F0"/>
                </a:solidFill>
                <a:latin typeface="Arial" panose="020B0604020202020204" pitchFamily="34" charset="0"/>
                <a:cs typeface="Arial" panose="020B0604020202020204" pitchFamily="34" charset="0"/>
              </a:rPr>
              <a:t>]</a:t>
            </a:r>
            <a:br>
              <a:rPr lang="en-IN" dirty="0">
                <a:solidFill>
                  <a:srgbClr val="00B0F0"/>
                </a:solidFill>
                <a:latin typeface="Arial" panose="020B0604020202020204" pitchFamily="34" charset="0"/>
                <a:cs typeface="Arial" panose="020B0604020202020204" pitchFamily="34" charset="0"/>
              </a:rPr>
            </a:br>
            <a:endParaRPr lang="en-IN" dirty="0">
              <a:solidFill>
                <a:srgbClr val="00B0F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7D9988D7-CC53-46F4-818A-F57A84506F59}"/>
              </a:ext>
            </a:extLst>
          </p:cNvPr>
          <p:cNvSpPr>
            <a:spLocks noGrp="1"/>
          </p:cNvSpPr>
          <p:nvPr>
            <p:ph type="body" idx="1"/>
          </p:nvPr>
        </p:nvSpPr>
        <p:spPr>
          <a:xfrm>
            <a:off x="169682" y="1027522"/>
            <a:ext cx="5329969" cy="1206631"/>
          </a:xfrm>
        </p:spPr>
        <p:txBody>
          <a:bodyPr/>
          <a:lstStyle/>
          <a:p>
            <a:r>
              <a:rPr lang="en-US" sz="1800" dirty="0">
                <a:solidFill>
                  <a:srgbClr val="FFC000"/>
                </a:solidFill>
                <a:latin typeface="Arial" panose="020B0604020202020204" pitchFamily="34" charset="0"/>
                <a:cs typeface="Arial" panose="020B0604020202020204" pitchFamily="34" charset="0"/>
              </a:rPr>
              <a:t>CNN is  a  feed  forward neural network  that is used to generally used to analyze  visual images by  processing data with grid like  topology. A CNN is  also known as “</a:t>
            </a:r>
            <a:r>
              <a:rPr lang="en-US" sz="1800" dirty="0" err="1">
                <a:solidFill>
                  <a:srgbClr val="FFC000"/>
                </a:solidFill>
                <a:latin typeface="Arial" panose="020B0604020202020204" pitchFamily="34" charset="0"/>
                <a:cs typeface="Arial" panose="020B0604020202020204" pitchFamily="34" charset="0"/>
              </a:rPr>
              <a:t>ConvNet</a:t>
            </a:r>
            <a:r>
              <a:rPr lang="en-US" sz="1800" dirty="0">
                <a:solidFill>
                  <a:srgbClr val="FFC000"/>
                </a:solidFill>
                <a:latin typeface="Arial" panose="020B0604020202020204" pitchFamily="34" charset="0"/>
                <a:cs typeface="Arial" panose="020B0604020202020204" pitchFamily="34" charset="0"/>
              </a:rPr>
              <a:t>” </a:t>
            </a:r>
            <a:endParaRPr lang="en-IN" sz="1800" dirty="0">
              <a:solidFill>
                <a:srgbClr val="FFC000"/>
              </a:solidFill>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66643135-7757-4A22-82AA-326CC999DAAC}"/>
              </a:ext>
            </a:extLst>
          </p:cNvPr>
          <p:cNvSpPr>
            <a:spLocks noGrp="1"/>
          </p:cNvSpPr>
          <p:nvPr>
            <p:ph type="body" sz="quarter" idx="3"/>
          </p:nvPr>
        </p:nvSpPr>
        <p:spPr>
          <a:xfrm>
            <a:off x="5654495" y="961535"/>
            <a:ext cx="4743270" cy="1329178"/>
          </a:xfrm>
        </p:spPr>
        <p:txBody>
          <a:bodyPr/>
          <a:lstStyle/>
          <a:p>
            <a:r>
              <a:rPr lang="en-US" sz="1800" dirty="0">
                <a:solidFill>
                  <a:srgbClr val="92D050"/>
                </a:solidFill>
                <a:latin typeface="Arial" panose="020B0604020202020204" pitchFamily="34" charset="0"/>
                <a:cs typeface="Arial" panose="020B0604020202020204" pitchFamily="34" charset="0"/>
              </a:rPr>
              <a:t>CNN  is  a feed  forward neural network that is generally </a:t>
            </a:r>
            <a:r>
              <a:rPr lang="en-US" dirty="0">
                <a:solidFill>
                  <a:srgbClr val="92D050"/>
                </a:solidFill>
                <a:latin typeface="Arial" panose="020B0604020202020204" pitchFamily="34" charset="0"/>
                <a:cs typeface="Arial" panose="020B0604020202020204" pitchFamily="34" charset="0"/>
              </a:rPr>
              <a:t> </a:t>
            </a:r>
            <a:r>
              <a:rPr lang="en-US" sz="1800" dirty="0">
                <a:solidFill>
                  <a:srgbClr val="92D050"/>
                </a:solidFill>
                <a:latin typeface="Arial" panose="020B0604020202020204" pitchFamily="34" charset="0"/>
                <a:cs typeface="Arial" panose="020B0604020202020204" pitchFamily="34" charset="0"/>
              </a:rPr>
              <a:t>used to analyze visual images by  processing data with grid like topology</a:t>
            </a:r>
            <a:endParaRPr lang="en-IN" dirty="0">
              <a:solidFill>
                <a:srgbClr val="92D050"/>
              </a:solidFill>
              <a:latin typeface="Arial" panose="020B0604020202020204" pitchFamily="34" charset="0"/>
              <a:cs typeface="Arial" panose="020B0604020202020204" pitchFamily="34" charset="0"/>
            </a:endParaRPr>
          </a:p>
        </p:txBody>
      </p:sp>
      <p:pic>
        <p:nvPicPr>
          <p:cNvPr id="11" name="Content Placeholder 10">
            <a:extLst>
              <a:ext uri="{FF2B5EF4-FFF2-40B4-BE49-F238E27FC236}">
                <a16:creationId xmlns:a16="http://schemas.microsoft.com/office/drawing/2014/main" id="{BCF7D495-2DD8-4563-86F8-C03E00E9A071}"/>
              </a:ext>
            </a:extLst>
          </p:cNvPr>
          <p:cNvPicPr>
            <a:picLocks noGrp="1" noChangeAspect="1"/>
          </p:cNvPicPr>
          <p:nvPr>
            <p:ph sz="half" idx="2"/>
          </p:nvPr>
        </p:nvPicPr>
        <p:blipFill>
          <a:blip r:embed="rId2"/>
          <a:stretch>
            <a:fillRect/>
          </a:stretch>
        </p:blipFill>
        <p:spPr>
          <a:xfrm>
            <a:off x="0" y="2234153"/>
            <a:ext cx="5109328" cy="4623846"/>
          </a:xfrm>
          <a:prstGeom prst="rect">
            <a:avLst/>
          </a:prstGeom>
        </p:spPr>
      </p:pic>
      <p:pic>
        <p:nvPicPr>
          <p:cNvPr id="14" name="Content Placeholder 7">
            <a:extLst>
              <a:ext uri="{FF2B5EF4-FFF2-40B4-BE49-F238E27FC236}">
                <a16:creationId xmlns:a16="http://schemas.microsoft.com/office/drawing/2014/main" id="{76D1EB56-97D9-46EB-86F8-7A6EF0EAB05F}"/>
              </a:ext>
            </a:extLst>
          </p:cNvPr>
          <p:cNvPicPr>
            <a:picLocks noGrp="1" noChangeAspect="1"/>
          </p:cNvPicPr>
          <p:nvPr>
            <p:ph sz="quarter" idx="4"/>
          </p:nvPr>
        </p:nvPicPr>
        <p:blipFill>
          <a:blip r:embed="rId3"/>
          <a:stretch>
            <a:fillRect/>
          </a:stretch>
        </p:blipFill>
        <p:spPr>
          <a:xfrm>
            <a:off x="5653946" y="2234153"/>
            <a:ext cx="6538054" cy="4623846"/>
          </a:xfrm>
          <a:prstGeom prst="rect">
            <a:avLst/>
          </a:prstGeom>
        </p:spPr>
      </p:pic>
    </p:spTree>
    <p:extLst>
      <p:ext uri="{BB962C8B-B14F-4D97-AF65-F5344CB8AC3E}">
        <p14:creationId xmlns:p14="http://schemas.microsoft.com/office/powerpoint/2010/main" val="3594961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B4CA6-4AF8-4FB4-A81E-061E2AD3E62F}"/>
              </a:ext>
            </a:extLst>
          </p:cNvPr>
          <p:cNvSpPr>
            <a:spLocks noGrp="1"/>
          </p:cNvSpPr>
          <p:nvPr>
            <p:ph type="title"/>
          </p:nvPr>
        </p:nvSpPr>
        <p:spPr>
          <a:xfrm>
            <a:off x="791852" y="0"/>
            <a:ext cx="9258982" cy="1545996"/>
          </a:xfrm>
          <a:solidFill>
            <a:srgbClr val="FFFF00"/>
          </a:solidFill>
        </p:spPr>
        <p:txBody>
          <a:bodyPr/>
          <a:lstStyle/>
          <a:p>
            <a:r>
              <a:rPr lang="en-US" dirty="0">
                <a:solidFill>
                  <a:srgbClr val="FF0000"/>
                </a:solidFill>
                <a:latin typeface="Arial" panose="020B0604020202020204" pitchFamily="34" charset="0"/>
                <a:cs typeface="Arial" panose="020B0604020202020204" pitchFamily="34" charset="0"/>
              </a:rPr>
              <a:t>HOW CNN  RECOGNIZES THE IMAGES ?</a:t>
            </a:r>
            <a:endParaRPr lang="en-IN" dirty="0">
              <a:solidFill>
                <a:srgbClr val="FF00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11C162D2-1014-4503-84C2-3B99CCD3AE79}"/>
              </a:ext>
            </a:extLst>
          </p:cNvPr>
          <p:cNvSpPr>
            <a:spLocks noGrp="1"/>
          </p:cNvSpPr>
          <p:nvPr>
            <p:ph type="body" idx="1"/>
          </p:nvPr>
        </p:nvSpPr>
        <p:spPr>
          <a:xfrm>
            <a:off x="546755" y="1640264"/>
            <a:ext cx="4952896" cy="576262"/>
          </a:xfrm>
        </p:spPr>
        <p:txBody>
          <a:bodyPr/>
          <a:lstStyle/>
          <a:p>
            <a:endParaRPr lang="en-IN" dirty="0"/>
          </a:p>
        </p:txBody>
      </p:sp>
      <p:sp>
        <p:nvSpPr>
          <p:cNvPr id="5" name="Text Placeholder 4">
            <a:extLst>
              <a:ext uri="{FF2B5EF4-FFF2-40B4-BE49-F238E27FC236}">
                <a16:creationId xmlns:a16="http://schemas.microsoft.com/office/drawing/2014/main" id="{D7B566C7-3B18-41EF-B5D6-69BB4F1D9EF5}"/>
              </a:ext>
            </a:extLst>
          </p:cNvPr>
          <p:cNvSpPr>
            <a:spLocks noGrp="1"/>
          </p:cNvSpPr>
          <p:nvPr>
            <p:ph type="body" sz="quarter" idx="3"/>
          </p:nvPr>
        </p:nvSpPr>
        <p:spPr>
          <a:xfrm>
            <a:off x="5654495" y="1640264"/>
            <a:ext cx="4396339" cy="576262"/>
          </a:xfrm>
        </p:spPr>
        <p:txBody>
          <a:bodyPr/>
          <a:lstStyle/>
          <a:p>
            <a:endParaRPr lang="en-IN" dirty="0"/>
          </a:p>
        </p:txBody>
      </p:sp>
      <p:sp>
        <p:nvSpPr>
          <p:cNvPr id="6" name="Content Placeholder 5">
            <a:extLst>
              <a:ext uri="{FF2B5EF4-FFF2-40B4-BE49-F238E27FC236}">
                <a16:creationId xmlns:a16="http://schemas.microsoft.com/office/drawing/2014/main" id="{379E4387-A9C6-4203-B244-1926EF2A356A}"/>
              </a:ext>
            </a:extLst>
          </p:cNvPr>
          <p:cNvSpPr>
            <a:spLocks noGrp="1"/>
          </p:cNvSpPr>
          <p:nvPr>
            <p:ph sz="quarter" idx="4"/>
          </p:nvPr>
        </p:nvSpPr>
        <p:spPr/>
        <p:txBody>
          <a:bodyPr/>
          <a:lstStyle/>
          <a:p>
            <a:endParaRPr lang="en-IN" dirty="0"/>
          </a:p>
        </p:txBody>
      </p:sp>
      <p:pic>
        <p:nvPicPr>
          <p:cNvPr id="14" name="Content Placeholder 13">
            <a:extLst>
              <a:ext uri="{FF2B5EF4-FFF2-40B4-BE49-F238E27FC236}">
                <a16:creationId xmlns:a16="http://schemas.microsoft.com/office/drawing/2014/main" id="{00B76007-B718-4361-B2A6-8D5E59E7BBD0}"/>
              </a:ext>
            </a:extLst>
          </p:cNvPr>
          <p:cNvPicPr>
            <a:picLocks noGrp="1" noChangeAspect="1"/>
          </p:cNvPicPr>
          <p:nvPr>
            <p:ph sz="half" idx="2"/>
          </p:nvPr>
        </p:nvPicPr>
        <p:blipFill>
          <a:blip r:embed="rId2"/>
          <a:stretch>
            <a:fillRect/>
          </a:stretch>
        </p:blipFill>
        <p:spPr>
          <a:xfrm>
            <a:off x="131975" y="1640264"/>
            <a:ext cx="11774079" cy="5128181"/>
          </a:xfrm>
          <a:prstGeom prst="rect">
            <a:avLst/>
          </a:prstGeom>
        </p:spPr>
      </p:pic>
    </p:spTree>
    <p:extLst>
      <p:ext uri="{BB962C8B-B14F-4D97-AF65-F5344CB8AC3E}">
        <p14:creationId xmlns:p14="http://schemas.microsoft.com/office/powerpoint/2010/main" val="15001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C76B2-7EF8-4AEB-AB5B-24B5B7684EC9}"/>
              </a:ext>
            </a:extLst>
          </p:cNvPr>
          <p:cNvSpPr>
            <a:spLocks noGrp="1"/>
          </p:cNvSpPr>
          <p:nvPr>
            <p:ph type="title"/>
          </p:nvPr>
        </p:nvSpPr>
        <p:spPr/>
        <p:txBody>
          <a:bodyPr/>
          <a:lstStyle/>
          <a:p>
            <a:r>
              <a:rPr lang="en-US" dirty="0">
                <a:solidFill>
                  <a:srgbClr val="FFC000"/>
                </a:solidFill>
                <a:latin typeface="Arial" panose="020B0604020202020204" pitchFamily="34" charset="0"/>
                <a:cs typeface="Arial" panose="020B0604020202020204" pitchFamily="34" charset="0"/>
              </a:rPr>
              <a:t>INTRODUCTION  TO  CNN[CONVOLUTIONAL NEURAL NETWORK]</a:t>
            </a:r>
            <a:br>
              <a:rPr lang="en-IN" dirty="0">
                <a:solidFill>
                  <a:srgbClr val="FFC000"/>
                </a:solidFill>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8DC4C931-775B-426A-8B94-18AF1AEC4311}"/>
              </a:ext>
            </a:extLst>
          </p:cNvPr>
          <p:cNvPicPr>
            <a:picLocks noGrp="1" noChangeAspect="1"/>
          </p:cNvPicPr>
          <p:nvPr>
            <p:ph sz="half" idx="2"/>
          </p:nvPr>
        </p:nvPicPr>
        <p:blipFill>
          <a:blip r:embed="rId2"/>
          <a:stretch>
            <a:fillRect/>
          </a:stretch>
        </p:blipFill>
        <p:spPr>
          <a:xfrm>
            <a:off x="6096000" y="3057443"/>
            <a:ext cx="4477731" cy="3589599"/>
          </a:xfrm>
          <a:prstGeom prst="rect">
            <a:avLst/>
          </a:prstGeom>
        </p:spPr>
      </p:pic>
      <p:pic>
        <p:nvPicPr>
          <p:cNvPr id="8" name="Content Placeholder 7">
            <a:extLst>
              <a:ext uri="{FF2B5EF4-FFF2-40B4-BE49-F238E27FC236}">
                <a16:creationId xmlns:a16="http://schemas.microsoft.com/office/drawing/2014/main" id="{90390DAC-DA8F-479C-A266-DF186E16784F}"/>
              </a:ext>
            </a:extLst>
          </p:cNvPr>
          <p:cNvPicPr>
            <a:picLocks noGrp="1" noChangeAspect="1"/>
          </p:cNvPicPr>
          <p:nvPr>
            <p:ph sz="quarter" idx="4"/>
          </p:nvPr>
        </p:nvPicPr>
        <p:blipFill>
          <a:blip r:embed="rId3"/>
          <a:stretch>
            <a:fillRect/>
          </a:stretch>
        </p:blipFill>
        <p:spPr>
          <a:xfrm>
            <a:off x="113121" y="2531978"/>
            <a:ext cx="5544530" cy="4156606"/>
          </a:xfrm>
          <a:prstGeom prst="rect">
            <a:avLst/>
          </a:prstGeom>
        </p:spPr>
      </p:pic>
    </p:spTree>
    <p:extLst>
      <p:ext uri="{BB962C8B-B14F-4D97-AF65-F5344CB8AC3E}">
        <p14:creationId xmlns:p14="http://schemas.microsoft.com/office/powerpoint/2010/main" val="406606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2A9E-0AB8-41AE-88DE-579D9CB7F319}"/>
              </a:ext>
            </a:extLst>
          </p:cNvPr>
          <p:cNvSpPr>
            <a:spLocks noGrp="1"/>
          </p:cNvSpPr>
          <p:nvPr>
            <p:ph type="title"/>
          </p:nvPr>
        </p:nvSpPr>
        <p:spPr>
          <a:xfrm>
            <a:off x="646111" y="386499"/>
            <a:ext cx="9404723" cy="1866507"/>
          </a:xfrm>
        </p:spPr>
        <p:txBody>
          <a:bodyPr/>
          <a:lstStyle/>
          <a:p>
            <a:r>
              <a:rPr lang="en-IN" sz="2400" dirty="0">
                <a:solidFill>
                  <a:srgbClr val="FFFF00"/>
                </a:solidFill>
                <a:latin typeface="Arial" panose="020B0604020202020204" pitchFamily="34" charset="0"/>
                <a:cs typeface="Arial" panose="020B0604020202020204" pitchFamily="34" charset="0"/>
              </a:rPr>
              <a:t>Consider the following images:</a:t>
            </a:r>
            <a:r>
              <a:rPr lang="en-US" sz="2400" dirty="0">
                <a:solidFill>
                  <a:srgbClr val="FFFF00"/>
                </a:solidFill>
                <a:latin typeface="Arial" panose="020B0604020202020204" pitchFamily="34" charset="0"/>
                <a:cs typeface="Arial" panose="020B0604020202020204" pitchFamily="34" charset="0"/>
              </a:rPr>
              <a:t> The boxes that are colored represent a pixel value of 1, and 0 if not colored</a:t>
            </a:r>
            <a:r>
              <a:rPr lang="en-US" dirty="0">
                <a:solidFill>
                  <a:srgbClr val="FFFF00"/>
                </a:solidFill>
                <a:latin typeface="Arial" panose="020B0604020202020204" pitchFamily="34" charset="0"/>
                <a:cs typeface="Arial" panose="020B0604020202020204" pitchFamily="34" charset="0"/>
              </a:rPr>
              <a:t>.</a:t>
            </a:r>
            <a:endParaRPr lang="en-IN" dirty="0">
              <a:solidFill>
                <a:srgbClr val="FFFF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1523B0FE-BC3E-4FD5-9470-1FADBB7A3DC9}"/>
              </a:ext>
            </a:extLst>
          </p:cNvPr>
          <p:cNvSpPr>
            <a:spLocks noGrp="1"/>
          </p:cNvSpPr>
          <p:nvPr>
            <p:ph type="body" idx="1"/>
          </p:nvPr>
        </p:nvSpPr>
        <p:spPr>
          <a:xfrm>
            <a:off x="396303" y="1734532"/>
            <a:ext cx="3732638" cy="859852"/>
          </a:xfrm>
        </p:spPr>
        <p:txBody>
          <a:bodyPr/>
          <a:lstStyle/>
          <a:p>
            <a:r>
              <a:rPr lang="en-IN" dirty="0"/>
              <a:t>:</a:t>
            </a:r>
          </a:p>
        </p:txBody>
      </p:sp>
      <p:pic>
        <p:nvPicPr>
          <p:cNvPr id="7" name="Content Placeholder 6">
            <a:extLst>
              <a:ext uri="{FF2B5EF4-FFF2-40B4-BE49-F238E27FC236}">
                <a16:creationId xmlns:a16="http://schemas.microsoft.com/office/drawing/2014/main" id="{A77A57B7-4758-4DCA-9290-DCD77D525F5F}"/>
              </a:ext>
            </a:extLst>
          </p:cNvPr>
          <p:cNvPicPr>
            <a:picLocks noGrp="1" noChangeAspect="1"/>
          </p:cNvPicPr>
          <p:nvPr>
            <p:ph sz="half" idx="2"/>
          </p:nvPr>
        </p:nvPicPr>
        <p:blipFill>
          <a:blip r:embed="rId2"/>
          <a:stretch>
            <a:fillRect/>
          </a:stretch>
        </p:blipFill>
        <p:spPr>
          <a:xfrm>
            <a:off x="79752" y="2804125"/>
            <a:ext cx="4049189" cy="3365719"/>
          </a:xfrm>
          <a:prstGeom prst="rect">
            <a:avLst/>
          </a:prstGeom>
        </p:spPr>
      </p:pic>
      <p:pic>
        <p:nvPicPr>
          <p:cNvPr id="9" name="Content Placeholder 8">
            <a:extLst>
              <a:ext uri="{FF2B5EF4-FFF2-40B4-BE49-F238E27FC236}">
                <a16:creationId xmlns:a16="http://schemas.microsoft.com/office/drawing/2014/main" id="{04D7F1E3-12B8-449C-AF65-3AB7FC9356BE}"/>
              </a:ext>
            </a:extLst>
          </p:cNvPr>
          <p:cNvPicPr>
            <a:picLocks noGrp="1" noChangeAspect="1"/>
          </p:cNvPicPr>
          <p:nvPr>
            <p:ph sz="quarter" idx="4"/>
          </p:nvPr>
        </p:nvPicPr>
        <p:blipFill>
          <a:blip r:embed="rId3"/>
          <a:stretch>
            <a:fillRect/>
          </a:stretch>
        </p:blipFill>
        <p:spPr>
          <a:xfrm>
            <a:off x="4293123" y="2804126"/>
            <a:ext cx="3605754" cy="3304762"/>
          </a:xfrm>
          <a:prstGeom prst="rect">
            <a:avLst/>
          </a:prstGeom>
        </p:spPr>
      </p:pic>
      <p:pic>
        <p:nvPicPr>
          <p:cNvPr id="10" name="Picture 9">
            <a:extLst>
              <a:ext uri="{FF2B5EF4-FFF2-40B4-BE49-F238E27FC236}">
                <a16:creationId xmlns:a16="http://schemas.microsoft.com/office/drawing/2014/main" id="{C1816DD3-217C-46F6-A9EC-2CFF2C0375B8}"/>
              </a:ext>
            </a:extLst>
          </p:cNvPr>
          <p:cNvPicPr>
            <a:picLocks noChangeAspect="1"/>
          </p:cNvPicPr>
          <p:nvPr/>
        </p:nvPicPr>
        <p:blipFill>
          <a:blip r:embed="rId4"/>
          <a:stretch>
            <a:fillRect/>
          </a:stretch>
        </p:blipFill>
        <p:spPr>
          <a:xfrm>
            <a:off x="8111865" y="2743168"/>
            <a:ext cx="3877937" cy="3365719"/>
          </a:xfrm>
          <a:prstGeom prst="rect">
            <a:avLst/>
          </a:prstGeom>
        </p:spPr>
      </p:pic>
    </p:spTree>
    <p:extLst>
      <p:ext uri="{BB962C8B-B14F-4D97-AF65-F5344CB8AC3E}">
        <p14:creationId xmlns:p14="http://schemas.microsoft.com/office/powerpoint/2010/main" val="75411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4884-5E09-4B0C-A4F4-BA0FAA768C77}"/>
              </a:ext>
            </a:extLst>
          </p:cNvPr>
          <p:cNvSpPr>
            <a:spLocks noGrp="1"/>
          </p:cNvSpPr>
          <p:nvPr>
            <p:ph type="title"/>
          </p:nvPr>
        </p:nvSpPr>
        <p:spPr>
          <a:xfrm>
            <a:off x="646111" y="-1"/>
            <a:ext cx="9404723" cy="1376315"/>
          </a:xfrm>
          <a:solidFill>
            <a:srgbClr val="00B0F0"/>
          </a:solidFill>
        </p:spPr>
        <p:txBody>
          <a:bodyPr/>
          <a:lstStyle/>
          <a:p>
            <a:r>
              <a:rPr lang="en-US" dirty="0">
                <a:solidFill>
                  <a:srgbClr val="FF0000"/>
                </a:solidFill>
                <a:latin typeface="Arial" panose="020B0604020202020204" pitchFamily="34" charset="0"/>
                <a:cs typeface="Arial" panose="020B0604020202020204" pitchFamily="34" charset="0"/>
              </a:rPr>
              <a:t>LAYERS IN A CONVOLUTIONAL NEURAL NETWORK:</a:t>
            </a:r>
            <a:endParaRPr lang="en-IN" dirty="0">
              <a:solidFill>
                <a:srgbClr val="FF0000"/>
              </a:solidFill>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27E3F49D-0245-4E5F-8F91-67FF525C58AF}"/>
              </a:ext>
            </a:extLst>
          </p:cNvPr>
          <p:cNvSpPr>
            <a:spLocks noGrp="1"/>
          </p:cNvSpPr>
          <p:nvPr>
            <p:ph type="body" idx="1"/>
          </p:nvPr>
        </p:nvSpPr>
        <p:spPr>
          <a:xfrm>
            <a:off x="848412" y="1480008"/>
            <a:ext cx="8776355" cy="1034592"/>
          </a:xfrm>
        </p:spPr>
        <p:txBody>
          <a:bodyPr/>
          <a:lstStyle/>
          <a:p>
            <a:r>
              <a:rPr lang="en-US" sz="1600" dirty="0">
                <a:solidFill>
                  <a:srgbClr val="FFFF00"/>
                </a:solidFill>
                <a:latin typeface="Arial" panose="020B0604020202020204" pitchFamily="34" charset="0"/>
                <a:cs typeface="Arial" panose="020B0604020202020204" pitchFamily="34" charset="0"/>
              </a:rPr>
              <a:t>A  convolutional  Neural Network  has  multiple  hidden layers  that  help in extracting  in information from an image. The four  important layers  in CNN are:  </a:t>
            </a:r>
          </a:p>
          <a:p>
            <a:endParaRPr lang="en-IN" sz="1600" dirty="0">
              <a:solidFill>
                <a:srgbClr val="FFFF00"/>
              </a:solidFill>
            </a:endParaRPr>
          </a:p>
        </p:txBody>
      </p:sp>
      <p:sp>
        <p:nvSpPr>
          <p:cNvPr id="4" name="Content Placeholder 3">
            <a:extLst>
              <a:ext uri="{FF2B5EF4-FFF2-40B4-BE49-F238E27FC236}">
                <a16:creationId xmlns:a16="http://schemas.microsoft.com/office/drawing/2014/main" id="{79B00145-BCFF-484E-A80A-50157C4AC87F}"/>
              </a:ext>
            </a:extLst>
          </p:cNvPr>
          <p:cNvSpPr>
            <a:spLocks noGrp="1"/>
          </p:cNvSpPr>
          <p:nvPr>
            <p:ph sz="half" idx="2"/>
          </p:nvPr>
        </p:nvSpPr>
        <p:spPr/>
        <p:txBody>
          <a:bodyPr>
            <a:normAutofit/>
          </a:bodyPr>
          <a:lstStyle/>
          <a:p>
            <a:endParaRPr lang="en-US" dirty="0">
              <a:solidFill>
                <a:srgbClr val="FFC000"/>
              </a:solidFill>
            </a:endParaRPr>
          </a:p>
          <a:p>
            <a:pPr marL="0" indent="0">
              <a:buNone/>
            </a:pPr>
            <a:endParaRPr lang="en-US" dirty="0">
              <a:solidFill>
                <a:srgbClr val="FFC000"/>
              </a:solidFill>
            </a:endParaRPr>
          </a:p>
          <a:p>
            <a:endParaRPr lang="en-IN" dirty="0">
              <a:solidFill>
                <a:srgbClr val="FFC000"/>
              </a:solidFill>
            </a:endParaRPr>
          </a:p>
        </p:txBody>
      </p:sp>
      <p:pic>
        <p:nvPicPr>
          <p:cNvPr id="5" name="Content Placeholder 4">
            <a:extLst>
              <a:ext uri="{FF2B5EF4-FFF2-40B4-BE49-F238E27FC236}">
                <a16:creationId xmlns:a16="http://schemas.microsoft.com/office/drawing/2014/main" id="{CD855680-5C01-4232-87AC-1E566915521C}"/>
              </a:ext>
            </a:extLst>
          </p:cNvPr>
          <p:cNvPicPr>
            <a:picLocks noGrp="1" noChangeAspect="1"/>
          </p:cNvPicPr>
          <p:nvPr>
            <p:ph sz="quarter" idx="4"/>
          </p:nvPr>
        </p:nvPicPr>
        <p:blipFill>
          <a:blip r:embed="rId2"/>
          <a:stretch>
            <a:fillRect/>
          </a:stretch>
        </p:blipFill>
        <p:spPr>
          <a:xfrm>
            <a:off x="567770" y="2396772"/>
            <a:ext cx="10254110" cy="385956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20566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7B11-CA61-4E13-88DB-5BAAB21C771D}"/>
              </a:ext>
            </a:extLst>
          </p:cNvPr>
          <p:cNvSpPr>
            <a:spLocks noGrp="1"/>
          </p:cNvSpPr>
          <p:nvPr>
            <p:ph type="title"/>
          </p:nvPr>
        </p:nvSpPr>
        <p:spPr/>
        <p:txBody>
          <a:bodyPr/>
          <a:lstStyle/>
          <a:p>
            <a:r>
              <a:rPr lang="en-US" b="1" u="sng" dirty="0">
                <a:solidFill>
                  <a:srgbClr val="FFC000"/>
                </a:solidFill>
                <a:latin typeface="Arial" panose="020B0604020202020204" pitchFamily="34" charset="0"/>
                <a:cs typeface="Arial" panose="020B0604020202020204" pitchFamily="34" charset="0"/>
              </a:rPr>
              <a:t>1.CONVOLUTIONAL LAYER:</a:t>
            </a:r>
            <a:br>
              <a:rPr lang="en-IN"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D24E051A-3215-4F39-8C47-D5C9B5AA80B9}"/>
              </a:ext>
            </a:extLst>
          </p:cNvPr>
          <p:cNvSpPr>
            <a:spLocks noGrp="1"/>
          </p:cNvSpPr>
          <p:nvPr>
            <p:ph sz="half" idx="2"/>
          </p:nvPr>
        </p:nvSpPr>
        <p:spPr>
          <a:xfrm>
            <a:off x="408374" y="1278385"/>
            <a:ext cx="5091278" cy="4977954"/>
          </a:xfrm>
        </p:spPr>
        <p:txBody>
          <a:bodyPr>
            <a:normAutofit/>
          </a:bodyPr>
          <a:lstStyle/>
          <a:p>
            <a:pPr marL="0" indent="0">
              <a:buNone/>
            </a:pPr>
            <a:r>
              <a:rPr lang="en-US" dirty="0">
                <a:solidFill>
                  <a:srgbClr val="92D050"/>
                </a:solidFill>
                <a:latin typeface="Arial" panose="020B0604020202020204" pitchFamily="34" charset="0"/>
                <a:cs typeface="Arial" panose="020B0604020202020204" pitchFamily="34" charset="0"/>
              </a:rPr>
              <a:t>A  Convolution layer has a  number of filters  that perform convolution operation.</a:t>
            </a:r>
          </a:p>
          <a:p>
            <a:endParaRPr lang="en-US" dirty="0">
              <a:solidFill>
                <a:srgbClr val="92D05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key building block in a convolutional neural network is the convolutional layer. We can visualize a convolutional layer as many small square templates, called convolutional kernels, which slide over the image and look for patterns. Where that part of the image matches the kernel’s pattern, the kernel returns a large positive value, and when there is no match, the kernel returns zero or a smaller value.</a:t>
            </a:r>
            <a:endParaRPr lang="en-US" dirty="0">
              <a:solidFill>
                <a:srgbClr val="92D050"/>
              </a:solidFill>
              <a:latin typeface="Arial" panose="020B0604020202020204" pitchFamily="34" charset="0"/>
              <a:cs typeface="Arial" panose="020B0604020202020204" pitchFamily="34" charset="0"/>
            </a:endParaRPr>
          </a:p>
          <a:p>
            <a:endParaRPr lang="en-IN" dirty="0"/>
          </a:p>
        </p:txBody>
      </p:sp>
      <p:pic>
        <p:nvPicPr>
          <p:cNvPr id="8" name="Picture 7">
            <a:extLst>
              <a:ext uri="{FF2B5EF4-FFF2-40B4-BE49-F238E27FC236}">
                <a16:creationId xmlns:a16="http://schemas.microsoft.com/office/drawing/2014/main" id="{66D7DDA2-2A8E-4D56-BFD4-558B65BD1EB6}"/>
              </a:ext>
            </a:extLst>
          </p:cNvPr>
          <p:cNvPicPr>
            <a:picLocks noChangeAspect="1"/>
          </p:cNvPicPr>
          <p:nvPr/>
        </p:nvPicPr>
        <p:blipFill>
          <a:blip r:embed="rId2"/>
          <a:stretch>
            <a:fillRect/>
          </a:stretch>
        </p:blipFill>
        <p:spPr>
          <a:xfrm>
            <a:off x="5653437" y="3941685"/>
            <a:ext cx="5448300" cy="2689934"/>
          </a:xfrm>
          <a:prstGeom prst="rect">
            <a:avLst/>
          </a:prstGeom>
        </p:spPr>
      </p:pic>
      <p:sp>
        <p:nvSpPr>
          <p:cNvPr id="5" name="Text Placeholder 4">
            <a:extLst>
              <a:ext uri="{FF2B5EF4-FFF2-40B4-BE49-F238E27FC236}">
                <a16:creationId xmlns:a16="http://schemas.microsoft.com/office/drawing/2014/main" id="{AD9A47C2-F1C1-41A9-8BDD-0C941D1A5322}"/>
              </a:ext>
            </a:extLst>
          </p:cNvPr>
          <p:cNvSpPr>
            <a:spLocks noGrp="1"/>
          </p:cNvSpPr>
          <p:nvPr>
            <p:ph type="body" sz="quarter" idx="3"/>
          </p:nvPr>
        </p:nvSpPr>
        <p:spPr/>
        <p:txBody>
          <a:bodyPr/>
          <a:lstStyle/>
          <a:p>
            <a:endParaRPr lang="en-IN" dirty="0"/>
          </a:p>
        </p:txBody>
      </p:sp>
      <p:pic>
        <p:nvPicPr>
          <p:cNvPr id="7" name="Content Placeholder 6">
            <a:extLst>
              <a:ext uri="{FF2B5EF4-FFF2-40B4-BE49-F238E27FC236}">
                <a16:creationId xmlns:a16="http://schemas.microsoft.com/office/drawing/2014/main" id="{4818D132-53D9-4097-88F0-304E89CC8AA7}"/>
              </a:ext>
            </a:extLst>
          </p:cNvPr>
          <p:cNvPicPr>
            <a:picLocks noGrp="1" noChangeAspect="1"/>
          </p:cNvPicPr>
          <p:nvPr>
            <p:ph sz="quarter" idx="4"/>
          </p:nvPr>
        </p:nvPicPr>
        <p:blipFill>
          <a:blip r:embed="rId3">
            <a:duotone>
              <a:prstClr val="black"/>
              <a:schemeClr val="accent4">
                <a:tint val="45000"/>
                <a:satMod val="400000"/>
              </a:schemeClr>
            </a:duotone>
          </a:blip>
          <a:stretch>
            <a:fillRect/>
          </a:stretch>
        </p:blipFill>
        <p:spPr>
          <a:xfrm>
            <a:off x="5654495" y="1171323"/>
            <a:ext cx="5447242" cy="2619877"/>
          </a:xfrm>
          <a:prstGeom prst="rect">
            <a:avLst/>
          </a:prstGeom>
        </p:spPr>
      </p:pic>
    </p:spTree>
    <p:extLst>
      <p:ext uri="{BB962C8B-B14F-4D97-AF65-F5344CB8AC3E}">
        <p14:creationId xmlns:p14="http://schemas.microsoft.com/office/powerpoint/2010/main" val="128321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E505D3-0AD4-412C-AEB3-3F02BD36ED12}"/>
              </a:ext>
            </a:extLst>
          </p:cNvPr>
          <p:cNvPicPr>
            <a:picLocks noChangeAspect="1"/>
          </p:cNvPicPr>
          <p:nvPr/>
        </p:nvPicPr>
        <p:blipFill>
          <a:blip r:embed="rId2"/>
          <a:stretch>
            <a:fillRect/>
          </a:stretch>
        </p:blipFill>
        <p:spPr>
          <a:xfrm>
            <a:off x="0" y="-12707"/>
            <a:ext cx="5477520" cy="1638300"/>
          </a:xfrm>
          <a:prstGeom prst="rect">
            <a:avLst/>
          </a:prstGeom>
        </p:spPr>
      </p:pic>
      <p:pic>
        <p:nvPicPr>
          <p:cNvPr id="6" name="Picture 5">
            <a:extLst>
              <a:ext uri="{FF2B5EF4-FFF2-40B4-BE49-F238E27FC236}">
                <a16:creationId xmlns:a16="http://schemas.microsoft.com/office/drawing/2014/main" id="{A8415E18-1357-4AB8-AD50-DCF547A7163C}"/>
              </a:ext>
            </a:extLst>
          </p:cNvPr>
          <p:cNvPicPr>
            <a:picLocks noChangeAspect="1"/>
          </p:cNvPicPr>
          <p:nvPr/>
        </p:nvPicPr>
        <p:blipFill>
          <a:blip r:embed="rId3"/>
          <a:stretch>
            <a:fillRect/>
          </a:stretch>
        </p:blipFill>
        <p:spPr>
          <a:xfrm>
            <a:off x="0" y="1728474"/>
            <a:ext cx="5477521" cy="1544328"/>
          </a:xfrm>
          <a:prstGeom prst="rect">
            <a:avLst/>
          </a:prstGeom>
        </p:spPr>
      </p:pic>
      <p:pic>
        <p:nvPicPr>
          <p:cNvPr id="7" name="Picture 6">
            <a:extLst>
              <a:ext uri="{FF2B5EF4-FFF2-40B4-BE49-F238E27FC236}">
                <a16:creationId xmlns:a16="http://schemas.microsoft.com/office/drawing/2014/main" id="{AA652774-566F-4B80-AE9D-77FB04B246E8}"/>
              </a:ext>
            </a:extLst>
          </p:cNvPr>
          <p:cNvPicPr>
            <a:picLocks noChangeAspect="1"/>
          </p:cNvPicPr>
          <p:nvPr/>
        </p:nvPicPr>
        <p:blipFill>
          <a:blip r:embed="rId4"/>
          <a:stretch>
            <a:fillRect/>
          </a:stretch>
        </p:blipFill>
        <p:spPr>
          <a:xfrm>
            <a:off x="0" y="3470271"/>
            <a:ext cx="5477520" cy="1558929"/>
          </a:xfrm>
          <a:prstGeom prst="rect">
            <a:avLst/>
          </a:prstGeom>
        </p:spPr>
      </p:pic>
      <p:pic>
        <p:nvPicPr>
          <p:cNvPr id="16" name="Picture 15">
            <a:extLst>
              <a:ext uri="{FF2B5EF4-FFF2-40B4-BE49-F238E27FC236}">
                <a16:creationId xmlns:a16="http://schemas.microsoft.com/office/drawing/2014/main" id="{97A49DF5-49E3-4F24-97D9-D5E95EFDCAAC}"/>
              </a:ext>
            </a:extLst>
          </p:cNvPr>
          <p:cNvPicPr>
            <a:picLocks noChangeAspect="1"/>
          </p:cNvPicPr>
          <p:nvPr/>
        </p:nvPicPr>
        <p:blipFill>
          <a:blip r:embed="rId5"/>
          <a:stretch>
            <a:fillRect/>
          </a:stretch>
        </p:blipFill>
        <p:spPr>
          <a:xfrm>
            <a:off x="5772473" y="-12707"/>
            <a:ext cx="6419527" cy="1628775"/>
          </a:xfrm>
          <a:prstGeom prst="rect">
            <a:avLst/>
          </a:prstGeom>
        </p:spPr>
      </p:pic>
      <p:pic>
        <p:nvPicPr>
          <p:cNvPr id="17" name="Picture 16">
            <a:extLst>
              <a:ext uri="{FF2B5EF4-FFF2-40B4-BE49-F238E27FC236}">
                <a16:creationId xmlns:a16="http://schemas.microsoft.com/office/drawing/2014/main" id="{DA6A2A1A-FD7C-4DF6-A2CD-16CFFAD28310}"/>
              </a:ext>
            </a:extLst>
          </p:cNvPr>
          <p:cNvPicPr>
            <a:picLocks noChangeAspect="1"/>
          </p:cNvPicPr>
          <p:nvPr/>
        </p:nvPicPr>
        <p:blipFill>
          <a:blip r:embed="rId6"/>
          <a:stretch>
            <a:fillRect/>
          </a:stretch>
        </p:blipFill>
        <p:spPr>
          <a:xfrm>
            <a:off x="5772473" y="1690098"/>
            <a:ext cx="6419527" cy="1628775"/>
          </a:xfrm>
          <a:prstGeom prst="rect">
            <a:avLst/>
          </a:prstGeom>
        </p:spPr>
      </p:pic>
      <p:pic>
        <p:nvPicPr>
          <p:cNvPr id="15" name="Picture 14">
            <a:extLst>
              <a:ext uri="{FF2B5EF4-FFF2-40B4-BE49-F238E27FC236}">
                <a16:creationId xmlns:a16="http://schemas.microsoft.com/office/drawing/2014/main" id="{E53DB48F-4F99-4034-8ECD-BBF6BA3A06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5216528"/>
            <a:ext cx="5477519" cy="1641471"/>
          </a:xfrm>
          <a:prstGeom prst="rect">
            <a:avLst/>
          </a:prstGeom>
        </p:spPr>
      </p:pic>
      <p:pic>
        <p:nvPicPr>
          <p:cNvPr id="18" name="Picture 17">
            <a:extLst>
              <a:ext uri="{FF2B5EF4-FFF2-40B4-BE49-F238E27FC236}">
                <a16:creationId xmlns:a16="http://schemas.microsoft.com/office/drawing/2014/main" id="{BBBCC520-9EBC-409B-B3C1-F82D42C2C498}"/>
              </a:ext>
            </a:extLst>
          </p:cNvPr>
          <p:cNvPicPr>
            <a:picLocks noChangeAspect="1"/>
          </p:cNvPicPr>
          <p:nvPr/>
        </p:nvPicPr>
        <p:blipFill>
          <a:blip r:embed="rId8"/>
          <a:stretch>
            <a:fillRect/>
          </a:stretch>
        </p:blipFill>
        <p:spPr>
          <a:xfrm>
            <a:off x="5772472" y="3470271"/>
            <a:ext cx="6419527" cy="1657350"/>
          </a:xfrm>
          <a:prstGeom prst="rect">
            <a:avLst/>
          </a:prstGeom>
        </p:spPr>
      </p:pic>
      <p:pic>
        <p:nvPicPr>
          <p:cNvPr id="19" name="Picture 18">
            <a:extLst>
              <a:ext uri="{FF2B5EF4-FFF2-40B4-BE49-F238E27FC236}">
                <a16:creationId xmlns:a16="http://schemas.microsoft.com/office/drawing/2014/main" id="{F0935300-B7FD-403C-9878-931EB090DBD3}"/>
              </a:ext>
            </a:extLst>
          </p:cNvPr>
          <p:cNvPicPr>
            <a:picLocks noChangeAspect="1"/>
          </p:cNvPicPr>
          <p:nvPr/>
        </p:nvPicPr>
        <p:blipFill>
          <a:blip r:embed="rId9"/>
          <a:stretch>
            <a:fillRect/>
          </a:stretch>
        </p:blipFill>
        <p:spPr>
          <a:xfrm>
            <a:off x="5772472" y="5216527"/>
            <a:ext cx="6419528" cy="1628775"/>
          </a:xfrm>
          <a:prstGeom prst="rect">
            <a:avLst/>
          </a:prstGeom>
        </p:spPr>
      </p:pic>
    </p:spTree>
    <p:extLst>
      <p:ext uri="{BB962C8B-B14F-4D97-AF65-F5344CB8AC3E}">
        <p14:creationId xmlns:p14="http://schemas.microsoft.com/office/powerpoint/2010/main" val="39918120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677</TotalTime>
  <Words>913</Words>
  <Application>Microsoft Office PowerPoint</Application>
  <PresentationFormat>Widescreen</PresentationFormat>
  <Paragraphs>64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Wingdings 3</vt:lpstr>
      <vt:lpstr>Ion</vt:lpstr>
      <vt:lpstr>TOPIC:PNEUMONIA PREDICTION USING CONVOLUTIONAL NEURAL NETWORK[CNN] </vt:lpstr>
      <vt:lpstr>THE  DOMAIN  OF    DEEP LEARNING IS MACHINE LEARNING , MACHINE LEARNING IS ARTIFICIAL INTELLIGENCE. SO, they are interlinked to each other. </vt:lpstr>
      <vt:lpstr>INTRODUCTION  TO  CNN[CONVOLUTIONAL NEURAL NETWORK] </vt:lpstr>
      <vt:lpstr>HOW CNN  RECOGNIZES THE IMAGES ?</vt:lpstr>
      <vt:lpstr>INTRODUCTION  TO  CNN[CONVOLUTIONAL NEURAL NETWORK] </vt:lpstr>
      <vt:lpstr>Consider the following images: The boxes that are colored represent a pixel value of 1, and 0 if not colored.</vt:lpstr>
      <vt:lpstr>LAYERS IN A CONVOLUTIONAL NEURAL NETWORK:</vt:lpstr>
      <vt:lpstr>1.CONVOLUTIONAL LAYER: </vt:lpstr>
      <vt:lpstr>PowerPoint Presentation</vt:lpstr>
      <vt:lpstr>2.RELU LAYER:</vt:lpstr>
      <vt:lpstr>The  original image is  scanned  with multiple convolutions and RELU  layers for locating  the features. </vt:lpstr>
      <vt:lpstr>3.POOLING LAYER: </vt:lpstr>
      <vt:lpstr>FLATTENING:</vt:lpstr>
      <vt:lpstr>4.FULLY CONNECTED LAYER:</vt:lpstr>
      <vt:lpstr>Here’s how exactly CNN  recognizes a bird:</vt:lpstr>
      <vt:lpstr>MODEL BUILDING OF PNEUMONIA PREDICTION USING CNN: </vt:lpstr>
      <vt:lpstr>STEPS INVOLVED IN MODEL BUILDING OF PNEUMONIA PREDICTION USING CNN: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TOPIC:PNEUMONIA PREDICTION USING CONVOLUTIONAL NEURAL NETWORK[CNN]</dc:title>
  <dc:creator>Ravi Teja</dc:creator>
  <cp:lastModifiedBy>raviteja</cp:lastModifiedBy>
  <cp:revision>51</cp:revision>
  <dcterms:created xsi:type="dcterms:W3CDTF">2020-11-09T07:28:01Z</dcterms:created>
  <dcterms:modified xsi:type="dcterms:W3CDTF">2020-11-15T09:04:36Z</dcterms:modified>
</cp:coreProperties>
</file>